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390" r:id="rId4"/>
    <p:sldId id="392" r:id="rId5"/>
    <p:sldId id="393" r:id="rId6"/>
    <p:sldId id="394" r:id="rId7"/>
    <p:sldId id="395" r:id="rId8"/>
    <p:sldId id="396" r:id="rId9"/>
    <p:sldId id="382" r:id="rId10"/>
    <p:sldId id="380" r:id="rId11"/>
    <p:sldId id="391" r:id="rId12"/>
    <p:sldId id="398" r:id="rId13"/>
    <p:sldId id="399" r:id="rId14"/>
    <p:sldId id="400" r:id="rId15"/>
    <p:sldId id="401" r:id="rId16"/>
    <p:sldId id="402" r:id="rId17"/>
    <p:sldId id="403" r:id="rId18"/>
    <p:sldId id="397"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316" r:id="rId35"/>
    <p:sldId id="288" r:id="rId36"/>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A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1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explosion val="1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Hoja1!$A$2:$A$3</c:f>
              <c:strCache>
                <c:ptCount val="2"/>
                <c:pt idx="0">
                  <c:v>Infidelidad</c:v>
                </c:pt>
                <c:pt idx="1">
                  <c:v>Fidelidad</c:v>
                </c:pt>
              </c:strCache>
            </c:strRef>
          </c:cat>
          <c:val>
            <c:numRef>
              <c:f>Hoja1!$B$2:$B$3</c:f>
              <c:numCache>
                <c:formatCode>General</c:formatCode>
                <c:ptCount val="2"/>
                <c:pt idx="0">
                  <c:v>55</c:v>
                </c:pt>
                <c:pt idx="1">
                  <c:v>45</c:v>
                </c:pt>
              </c:numCache>
            </c:numRef>
          </c:val>
        </c:ser>
        <c:dLbls>
          <c:dLblPos val="ctr"/>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8891B-27D1-4A1B-A320-BC1A053908F3}" type="doc">
      <dgm:prSet loTypeId="urn:microsoft.com/office/officeart/2005/8/layout/cycle8" loCatId="cycle" qsTypeId="urn:microsoft.com/office/officeart/2005/8/quickstyle/simple3" qsCatId="simple" csTypeId="urn:microsoft.com/office/officeart/2005/8/colors/colorful3" csCatId="colorful" phldr="1"/>
      <dgm:spPr/>
    </dgm:pt>
    <dgm:pt modelId="{C2968B0D-2C8B-4F6F-953F-3631F0B91EA4}">
      <dgm:prSet phldrT="[Texto]"/>
      <dgm:spPr/>
      <dgm:t>
        <a:bodyPr/>
        <a:lstStyle/>
        <a:p>
          <a:r>
            <a:rPr lang="es-ES" dirty="0" smtClean="0"/>
            <a:t>Su fidelidad es a prueba del tiempo.</a:t>
          </a:r>
          <a:endParaRPr lang="es-SV" dirty="0"/>
        </a:p>
      </dgm:t>
    </dgm:pt>
    <dgm:pt modelId="{858E0C40-018F-40B2-A0FE-DAB40E3F3397}" type="parTrans" cxnId="{2E61D950-63CC-429B-A3FE-46F26D4001EC}">
      <dgm:prSet/>
      <dgm:spPr/>
      <dgm:t>
        <a:bodyPr/>
        <a:lstStyle/>
        <a:p>
          <a:endParaRPr lang="es-SV"/>
        </a:p>
      </dgm:t>
    </dgm:pt>
    <dgm:pt modelId="{0F2144EE-40DF-40D5-ABD1-C7A9D0AAC4FA}" type="sibTrans" cxnId="{2E61D950-63CC-429B-A3FE-46F26D4001EC}">
      <dgm:prSet/>
      <dgm:spPr/>
      <dgm:t>
        <a:bodyPr/>
        <a:lstStyle/>
        <a:p>
          <a:endParaRPr lang="es-SV"/>
        </a:p>
      </dgm:t>
    </dgm:pt>
    <dgm:pt modelId="{9D4E9B3E-5887-4C41-A66D-249B42B78C54}">
      <dgm:prSet phldrT="[Texto]"/>
      <dgm:spPr/>
      <dgm:t>
        <a:bodyPr/>
        <a:lstStyle/>
        <a:p>
          <a:r>
            <a:rPr lang="es-ES" dirty="0" smtClean="0"/>
            <a:t>Su fidelidad es a prueba de las circunstancias.</a:t>
          </a:r>
          <a:endParaRPr lang="es-SV" dirty="0"/>
        </a:p>
      </dgm:t>
    </dgm:pt>
    <dgm:pt modelId="{E5EA9F3F-F880-46CA-B790-E0BC97079092}" type="parTrans" cxnId="{0600AD5E-1960-4DF2-93B0-EA0AF871038F}">
      <dgm:prSet/>
      <dgm:spPr/>
      <dgm:t>
        <a:bodyPr/>
        <a:lstStyle/>
        <a:p>
          <a:endParaRPr lang="es-SV"/>
        </a:p>
      </dgm:t>
    </dgm:pt>
    <dgm:pt modelId="{7310DFF7-4F0A-4167-80C7-C29B60E6A1A1}" type="sibTrans" cxnId="{0600AD5E-1960-4DF2-93B0-EA0AF871038F}">
      <dgm:prSet/>
      <dgm:spPr/>
      <dgm:t>
        <a:bodyPr/>
        <a:lstStyle/>
        <a:p>
          <a:endParaRPr lang="es-SV"/>
        </a:p>
      </dgm:t>
    </dgm:pt>
    <dgm:pt modelId="{16534F37-2A08-445D-985C-D16BB3101B3A}" type="pres">
      <dgm:prSet presAssocID="{5CC8891B-27D1-4A1B-A320-BC1A053908F3}" presName="compositeShape" presStyleCnt="0">
        <dgm:presLayoutVars>
          <dgm:chMax val="7"/>
          <dgm:dir/>
          <dgm:resizeHandles val="exact"/>
        </dgm:presLayoutVars>
      </dgm:prSet>
      <dgm:spPr/>
    </dgm:pt>
    <dgm:pt modelId="{F3BAAF2C-C864-47DF-ACB5-66D66AE8F382}" type="pres">
      <dgm:prSet presAssocID="{5CC8891B-27D1-4A1B-A320-BC1A053908F3}" presName="wedge1" presStyleLbl="node1" presStyleIdx="0" presStyleCnt="2"/>
      <dgm:spPr/>
      <dgm:t>
        <a:bodyPr/>
        <a:lstStyle/>
        <a:p>
          <a:endParaRPr lang="es-SV"/>
        </a:p>
      </dgm:t>
    </dgm:pt>
    <dgm:pt modelId="{9763F7E1-B59C-4320-8C02-7EFB3C1849BE}" type="pres">
      <dgm:prSet presAssocID="{5CC8891B-27D1-4A1B-A320-BC1A053908F3}" presName="dummy1a" presStyleCnt="0"/>
      <dgm:spPr/>
    </dgm:pt>
    <dgm:pt modelId="{A55B3466-37FA-4642-84B0-EE5C8E5A60BB}" type="pres">
      <dgm:prSet presAssocID="{5CC8891B-27D1-4A1B-A320-BC1A053908F3}" presName="dummy1b" presStyleCnt="0"/>
      <dgm:spPr/>
    </dgm:pt>
    <dgm:pt modelId="{9F972521-1DFF-4615-91BB-5A350DE0532B}" type="pres">
      <dgm:prSet presAssocID="{5CC8891B-27D1-4A1B-A320-BC1A053908F3}" presName="wedge1Tx" presStyleLbl="node1" presStyleIdx="0" presStyleCnt="2">
        <dgm:presLayoutVars>
          <dgm:chMax val="0"/>
          <dgm:chPref val="0"/>
          <dgm:bulletEnabled val="1"/>
        </dgm:presLayoutVars>
      </dgm:prSet>
      <dgm:spPr/>
      <dgm:t>
        <a:bodyPr/>
        <a:lstStyle/>
        <a:p>
          <a:endParaRPr lang="es-SV"/>
        </a:p>
      </dgm:t>
    </dgm:pt>
    <dgm:pt modelId="{5777D36C-431F-48E8-B52A-88B575066EB8}" type="pres">
      <dgm:prSet presAssocID="{5CC8891B-27D1-4A1B-A320-BC1A053908F3}" presName="wedge2" presStyleLbl="node1" presStyleIdx="1" presStyleCnt="2"/>
      <dgm:spPr/>
      <dgm:t>
        <a:bodyPr/>
        <a:lstStyle/>
        <a:p>
          <a:endParaRPr lang="es-SV"/>
        </a:p>
      </dgm:t>
    </dgm:pt>
    <dgm:pt modelId="{FFEF03A6-8A17-480E-A3A3-D4EDCE91C078}" type="pres">
      <dgm:prSet presAssocID="{5CC8891B-27D1-4A1B-A320-BC1A053908F3}" presName="dummy2a" presStyleCnt="0"/>
      <dgm:spPr/>
    </dgm:pt>
    <dgm:pt modelId="{E1AEAAC5-25D8-4C43-8FD5-F1AE1561C0DF}" type="pres">
      <dgm:prSet presAssocID="{5CC8891B-27D1-4A1B-A320-BC1A053908F3}" presName="dummy2b" presStyleCnt="0"/>
      <dgm:spPr/>
    </dgm:pt>
    <dgm:pt modelId="{C2B24CC1-55F9-47B9-98B2-AB8C394C2C62}" type="pres">
      <dgm:prSet presAssocID="{5CC8891B-27D1-4A1B-A320-BC1A053908F3}" presName="wedge2Tx" presStyleLbl="node1" presStyleIdx="1" presStyleCnt="2">
        <dgm:presLayoutVars>
          <dgm:chMax val="0"/>
          <dgm:chPref val="0"/>
          <dgm:bulletEnabled val="1"/>
        </dgm:presLayoutVars>
      </dgm:prSet>
      <dgm:spPr/>
      <dgm:t>
        <a:bodyPr/>
        <a:lstStyle/>
        <a:p>
          <a:endParaRPr lang="es-SV"/>
        </a:p>
      </dgm:t>
    </dgm:pt>
    <dgm:pt modelId="{EEAA9327-2191-4598-B3FB-455B25417096}" type="pres">
      <dgm:prSet presAssocID="{0F2144EE-40DF-40D5-ABD1-C7A9D0AAC4FA}" presName="arrowWedge1" presStyleLbl="fgSibTrans2D1" presStyleIdx="0" presStyleCnt="2"/>
      <dgm:spPr/>
    </dgm:pt>
    <dgm:pt modelId="{F6DC1A8C-D280-4931-A34F-72668E379653}" type="pres">
      <dgm:prSet presAssocID="{7310DFF7-4F0A-4167-80C7-C29B60E6A1A1}" presName="arrowWedge2" presStyleLbl="fgSibTrans2D1" presStyleIdx="1" presStyleCnt="2"/>
      <dgm:spPr/>
    </dgm:pt>
  </dgm:ptLst>
  <dgm:cxnLst>
    <dgm:cxn modelId="{7E94F732-2F17-4F78-A56F-83062ECF31B3}" type="presOf" srcId="{C2968B0D-2C8B-4F6F-953F-3631F0B91EA4}" destId="{9F972521-1DFF-4615-91BB-5A350DE0532B}" srcOrd="1" destOrd="0" presId="urn:microsoft.com/office/officeart/2005/8/layout/cycle8"/>
    <dgm:cxn modelId="{6750C844-595A-4860-B495-2A4A76020B0F}" type="presOf" srcId="{C2968B0D-2C8B-4F6F-953F-3631F0B91EA4}" destId="{F3BAAF2C-C864-47DF-ACB5-66D66AE8F382}" srcOrd="0" destOrd="0" presId="urn:microsoft.com/office/officeart/2005/8/layout/cycle8"/>
    <dgm:cxn modelId="{D5D383DF-C224-474D-A115-033527EAAB6C}" type="presOf" srcId="{9D4E9B3E-5887-4C41-A66D-249B42B78C54}" destId="{5777D36C-431F-48E8-B52A-88B575066EB8}" srcOrd="0" destOrd="0" presId="urn:microsoft.com/office/officeart/2005/8/layout/cycle8"/>
    <dgm:cxn modelId="{9DF8B650-F1D5-4151-86D9-73AEFAF912A1}" type="presOf" srcId="{9D4E9B3E-5887-4C41-A66D-249B42B78C54}" destId="{C2B24CC1-55F9-47B9-98B2-AB8C394C2C62}" srcOrd="1" destOrd="0" presId="urn:microsoft.com/office/officeart/2005/8/layout/cycle8"/>
    <dgm:cxn modelId="{B19B0F4B-45D8-4976-BA14-5AEC37729C0A}" type="presOf" srcId="{5CC8891B-27D1-4A1B-A320-BC1A053908F3}" destId="{16534F37-2A08-445D-985C-D16BB3101B3A}" srcOrd="0" destOrd="0" presId="urn:microsoft.com/office/officeart/2005/8/layout/cycle8"/>
    <dgm:cxn modelId="{0600AD5E-1960-4DF2-93B0-EA0AF871038F}" srcId="{5CC8891B-27D1-4A1B-A320-BC1A053908F3}" destId="{9D4E9B3E-5887-4C41-A66D-249B42B78C54}" srcOrd="1" destOrd="0" parTransId="{E5EA9F3F-F880-46CA-B790-E0BC97079092}" sibTransId="{7310DFF7-4F0A-4167-80C7-C29B60E6A1A1}"/>
    <dgm:cxn modelId="{2E61D950-63CC-429B-A3FE-46F26D4001EC}" srcId="{5CC8891B-27D1-4A1B-A320-BC1A053908F3}" destId="{C2968B0D-2C8B-4F6F-953F-3631F0B91EA4}" srcOrd="0" destOrd="0" parTransId="{858E0C40-018F-40B2-A0FE-DAB40E3F3397}" sibTransId="{0F2144EE-40DF-40D5-ABD1-C7A9D0AAC4FA}"/>
    <dgm:cxn modelId="{EE153E67-BA14-4E07-8643-0F008AF15EA3}" type="presParOf" srcId="{16534F37-2A08-445D-985C-D16BB3101B3A}" destId="{F3BAAF2C-C864-47DF-ACB5-66D66AE8F382}" srcOrd="0" destOrd="0" presId="urn:microsoft.com/office/officeart/2005/8/layout/cycle8"/>
    <dgm:cxn modelId="{C176A88A-30B6-41A7-9094-E0B95B91E682}" type="presParOf" srcId="{16534F37-2A08-445D-985C-D16BB3101B3A}" destId="{9763F7E1-B59C-4320-8C02-7EFB3C1849BE}" srcOrd="1" destOrd="0" presId="urn:microsoft.com/office/officeart/2005/8/layout/cycle8"/>
    <dgm:cxn modelId="{B1B56E47-5AA6-4B98-B6BC-DEA55BC5521E}" type="presParOf" srcId="{16534F37-2A08-445D-985C-D16BB3101B3A}" destId="{A55B3466-37FA-4642-84B0-EE5C8E5A60BB}" srcOrd="2" destOrd="0" presId="urn:microsoft.com/office/officeart/2005/8/layout/cycle8"/>
    <dgm:cxn modelId="{2BAC6F61-E2CE-45EC-9CD5-8245596438A0}" type="presParOf" srcId="{16534F37-2A08-445D-985C-D16BB3101B3A}" destId="{9F972521-1DFF-4615-91BB-5A350DE0532B}" srcOrd="3" destOrd="0" presId="urn:microsoft.com/office/officeart/2005/8/layout/cycle8"/>
    <dgm:cxn modelId="{954DD3D2-351D-412F-8DB9-C07681FFF574}" type="presParOf" srcId="{16534F37-2A08-445D-985C-D16BB3101B3A}" destId="{5777D36C-431F-48E8-B52A-88B575066EB8}" srcOrd="4" destOrd="0" presId="urn:microsoft.com/office/officeart/2005/8/layout/cycle8"/>
    <dgm:cxn modelId="{ED8CC64D-1CEC-48B8-A119-3BAABDD4835B}" type="presParOf" srcId="{16534F37-2A08-445D-985C-D16BB3101B3A}" destId="{FFEF03A6-8A17-480E-A3A3-D4EDCE91C078}" srcOrd="5" destOrd="0" presId="urn:microsoft.com/office/officeart/2005/8/layout/cycle8"/>
    <dgm:cxn modelId="{C6A0E05C-53A5-4CE6-9B5F-7BC1D96AD77C}" type="presParOf" srcId="{16534F37-2A08-445D-985C-D16BB3101B3A}" destId="{E1AEAAC5-25D8-4C43-8FD5-F1AE1561C0DF}" srcOrd="6" destOrd="0" presId="urn:microsoft.com/office/officeart/2005/8/layout/cycle8"/>
    <dgm:cxn modelId="{198EC7AA-6AC0-4DEC-94A0-22B636E367BF}" type="presParOf" srcId="{16534F37-2A08-445D-985C-D16BB3101B3A}" destId="{C2B24CC1-55F9-47B9-98B2-AB8C394C2C62}" srcOrd="7" destOrd="0" presId="urn:microsoft.com/office/officeart/2005/8/layout/cycle8"/>
    <dgm:cxn modelId="{16E80C70-E993-4EEA-8838-E520DC0FF34F}" type="presParOf" srcId="{16534F37-2A08-445D-985C-D16BB3101B3A}" destId="{EEAA9327-2191-4598-B3FB-455B25417096}" srcOrd="8" destOrd="0" presId="urn:microsoft.com/office/officeart/2005/8/layout/cycle8"/>
    <dgm:cxn modelId="{6E2F799F-A19C-4DA6-9A82-84AD30CC779B}" type="presParOf" srcId="{16534F37-2A08-445D-985C-D16BB3101B3A}" destId="{F6DC1A8C-D280-4931-A34F-72668E379653}" srcOrd="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AAF2C-C864-47DF-ACB5-66D66AE8F382}">
      <dsp:nvSpPr>
        <dsp:cNvPr id="0" name=""/>
        <dsp:cNvSpPr/>
      </dsp:nvSpPr>
      <dsp:spPr>
        <a:xfrm>
          <a:off x="2009023" y="379484"/>
          <a:ext cx="4173583" cy="4173583"/>
        </a:xfrm>
        <a:prstGeom prst="pie">
          <a:avLst>
            <a:gd name="adj1" fmla="val 16200000"/>
            <a:gd name="adj2" fmla="val 54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Su fidelidad es a prueba del tiempo.</a:t>
          </a:r>
          <a:endParaRPr lang="es-SV" sz="1900" kern="1200" dirty="0"/>
        </a:p>
      </dsp:txBody>
      <dsp:txXfrm>
        <a:off x="4289588" y="1472565"/>
        <a:ext cx="1490565" cy="1987420"/>
      </dsp:txXfrm>
    </dsp:sp>
    <dsp:sp modelId="{5777D36C-431F-48E8-B52A-88B575066EB8}">
      <dsp:nvSpPr>
        <dsp:cNvPr id="0" name=""/>
        <dsp:cNvSpPr/>
      </dsp:nvSpPr>
      <dsp:spPr>
        <a:xfrm>
          <a:off x="1810281" y="379484"/>
          <a:ext cx="4173583" cy="4173583"/>
        </a:xfrm>
        <a:prstGeom prst="pie">
          <a:avLst>
            <a:gd name="adj1" fmla="val 5400000"/>
            <a:gd name="adj2" fmla="val 1620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Su fidelidad es a prueba de las circunstancias.</a:t>
          </a:r>
          <a:endParaRPr lang="es-SV" sz="1900" kern="1200" dirty="0"/>
        </a:p>
      </dsp:txBody>
      <dsp:txXfrm>
        <a:off x="2212733" y="1472565"/>
        <a:ext cx="1490565" cy="1987420"/>
      </dsp:txXfrm>
    </dsp:sp>
    <dsp:sp modelId="{EEAA9327-2191-4598-B3FB-455B25417096}">
      <dsp:nvSpPr>
        <dsp:cNvPr id="0" name=""/>
        <dsp:cNvSpPr/>
      </dsp:nvSpPr>
      <dsp:spPr>
        <a:xfrm>
          <a:off x="1750658" y="121119"/>
          <a:ext cx="4690313" cy="4690313"/>
        </a:xfrm>
        <a:prstGeom prst="circularArrow">
          <a:avLst>
            <a:gd name="adj1" fmla="val 5085"/>
            <a:gd name="adj2" fmla="val 327528"/>
            <a:gd name="adj3" fmla="val 5072472"/>
            <a:gd name="adj4" fmla="val 16200000"/>
            <a:gd name="adj5" fmla="val 593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6DC1A8C-D280-4931-A34F-72668E379653}">
      <dsp:nvSpPr>
        <dsp:cNvPr id="0" name=""/>
        <dsp:cNvSpPr/>
      </dsp:nvSpPr>
      <dsp:spPr>
        <a:xfrm>
          <a:off x="1551916" y="121119"/>
          <a:ext cx="4690313" cy="4690313"/>
        </a:xfrm>
        <a:prstGeom prst="circularArrow">
          <a:avLst>
            <a:gd name="adj1" fmla="val 5085"/>
            <a:gd name="adj2" fmla="val 327528"/>
            <a:gd name="adj3" fmla="val 15872472"/>
            <a:gd name="adj4" fmla="val 5400000"/>
            <a:gd name="adj5" fmla="val 5932"/>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1 Título"/>
          <p:cNvSpPr>
            <a:spLocks noGrp="1"/>
          </p:cNvSpPr>
          <p:nvPr>
            <p:ph type="ctrTitle"/>
          </p:nvPr>
        </p:nvSpPr>
        <p:spPr>
          <a:xfrm>
            <a:off x="2771800" y="858923"/>
            <a:ext cx="6120680" cy="3024335"/>
          </a:xfrm>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pitchFamily="34" charset="0"/>
              </a:defRPr>
            </a:lvl1pPr>
          </a:lstStyle>
          <a:p>
            <a:r>
              <a:rPr lang="es-ES" smtClean="0"/>
              <a:t>Haga clic para modificar el estilo de título del patrón</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
        <p:nvSpPr>
          <p:cNvPr id="18" name="2 Subtítulo"/>
          <p:cNvSpPr>
            <a:spLocks noGrp="1"/>
          </p:cNvSpPr>
          <p:nvPr>
            <p:ph type="subTitle" idx="1"/>
          </p:nvPr>
        </p:nvSpPr>
        <p:spPr>
          <a:xfrm>
            <a:off x="2771800" y="4077072"/>
            <a:ext cx="6263018" cy="576064"/>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Tree>
    <p:extLst>
      <p:ext uri="{BB962C8B-B14F-4D97-AF65-F5344CB8AC3E}">
        <p14:creationId xmlns:p14="http://schemas.microsoft.com/office/powerpoint/2010/main" val="223581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343778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312024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13428806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1 Título"/>
          <p:cNvSpPr>
            <a:spLocks noGrp="1"/>
          </p:cNvSpPr>
          <p:nvPr>
            <p:ph type="ctrTitle"/>
          </p:nvPr>
        </p:nvSpPr>
        <p:spPr>
          <a:xfrm>
            <a:off x="2771800" y="620688"/>
            <a:ext cx="6120680" cy="3024335"/>
          </a:xfrm>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pitchFamily="34" charset="0"/>
              </a:defRPr>
            </a:lvl1pPr>
          </a:lstStyle>
          <a:p>
            <a:r>
              <a:rPr lang="es-ES" dirty="0" smtClean="0"/>
              <a:t>Haga clic para modificar el estilo de título del patrón</a:t>
            </a:r>
            <a:endParaRPr lang="es-SV" dirty="0"/>
          </a:p>
        </p:txBody>
      </p:sp>
      <p:sp>
        <p:nvSpPr>
          <p:cNvPr id="4" name="3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
        <p:nvSpPr>
          <p:cNvPr id="18" name="2 Subtítulo"/>
          <p:cNvSpPr>
            <a:spLocks noGrp="1"/>
          </p:cNvSpPr>
          <p:nvPr>
            <p:ph type="subTitle" idx="1"/>
          </p:nvPr>
        </p:nvSpPr>
        <p:spPr>
          <a:xfrm>
            <a:off x="2771800" y="5661248"/>
            <a:ext cx="6263018" cy="576064"/>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pic>
        <p:nvPicPr>
          <p:cNvPr id="8" name="7 Imagen"/>
          <p:cNvPicPr>
            <a:picLocks noChangeAspect="1"/>
          </p:cNvPicPr>
          <p:nvPr userDrawn="1"/>
        </p:nvPicPr>
        <p:blipFill>
          <a:blip r:embed="rId3" cstate="email">
            <a:lum bright="70000" contrast="-70000"/>
            <a:extLst>
              <a:ext uri="{28A0092B-C50C-407E-A947-70E740481C1C}">
                <a14:useLocalDpi xmlns:a14="http://schemas.microsoft.com/office/drawing/2010/main"/>
              </a:ext>
            </a:extLst>
          </a:blip>
          <a:stretch>
            <a:fillRect/>
          </a:stretch>
        </p:blipFill>
        <p:spPr>
          <a:xfrm>
            <a:off x="8333879" y="229444"/>
            <a:ext cx="706513" cy="535260"/>
          </a:xfrm>
          <a:prstGeom prst="rect">
            <a:avLst/>
          </a:prstGeom>
        </p:spPr>
      </p:pic>
    </p:spTree>
    <p:extLst>
      <p:ext uri="{BB962C8B-B14F-4D97-AF65-F5344CB8AC3E}">
        <p14:creationId xmlns:p14="http://schemas.microsoft.com/office/powerpoint/2010/main" val="2067722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771666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26417581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78697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34586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65059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424289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A5161C-434B-4A37-9997-0DACE276F256}" type="datetimeFigureOut">
              <a:rPr lang="es-SV" smtClean="0"/>
              <a:t>21/10/2013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t>‹Nº›</a:t>
            </a:fld>
            <a:endParaRPr lang="es-SV"/>
          </a:p>
        </p:txBody>
      </p:sp>
    </p:spTree>
    <p:extLst>
      <p:ext uri="{BB962C8B-B14F-4D97-AF65-F5344CB8AC3E}">
        <p14:creationId xmlns:p14="http://schemas.microsoft.com/office/powerpoint/2010/main" val="124498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8 Imagen"/>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87624" y="1600200"/>
            <a:ext cx="7499176"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5161C-434B-4A37-9997-0DACE276F256}" type="datetimeFigureOut">
              <a:rPr lang="es-SV" smtClean="0"/>
              <a:t>21/10/2013</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D5B6-F8EE-4D94-9880-E11E6BE6AED4}" type="slidenum">
              <a:rPr lang="es-SV" smtClean="0"/>
              <a:t>‹Nº›</a:t>
            </a:fld>
            <a:endParaRPr lang="es-SV"/>
          </a:p>
        </p:txBody>
      </p:sp>
      <p:sp>
        <p:nvSpPr>
          <p:cNvPr id="2" name="1 Marcador de título"/>
          <p:cNvSpPr>
            <a:spLocks noGrp="1"/>
          </p:cNvSpPr>
          <p:nvPr>
            <p:ph type="title"/>
          </p:nvPr>
        </p:nvSpPr>
        <p:spPr>
          <a:xfrm>
            <a:off x="611560" y="127747"/>
            <a:ext cx="7722319"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pic>
        <p:nvPicPr>
          <p:cNvPr id="10" name="9 Imagen"/>
          <p:cNvPicPr>
            <a:picLocks noChangeAspect="1"/>
          </p:cNvPicPr>
          <p:nvPr userDrawn="1"/>
        </p:nvPicPr>
        <p:blipFill>
          <a:blip r:embed="rId15" cstate="email">
            <a:lum bright="70000" contrast="-70000"/>
            <a:extLst>
              <a:ext uri="{28A0092B-C50C-407E-A947-70E740481C1C}">
                <a14:useLocalDpi xmlns:a14="http://schemas.microsoft.com/office/drawing/2010/main"/>
              </a:ext>
            </a:extLst>
          </a:blip>
          <a:stretch>
            <a:fillRect/>
          </a:stretch>
        </p:blipFill>
        <p:spPr>
          <a:xfrm>
            <a:off x="8333879" y="229444"/>
            <a:ext cx="706513" cy="535260"/>
          </a:xfrm>
          <a:prstGeom prst="rect">
            <a:avLst/>
          </a:prstGeom>
        </p:spPr>
      </p:pic>
    </p:spTree>
    <p:extLst>
      <p:ext uri="{BB962C8B-B14F-4D97-AF65-F5344CB8AC3E}">
        <p14:creationId xmlns:p14="http://schemas.microsoft.com/office/powerpoint/2010/main" val="3644104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67944" y="836712"/>
            <a:ext cx="4803014" cy="1872207"/>
          </a:xfrm>
        </p:spPr>
        <p:txBody>
          <a:bodyPr>
            <a:noAutofit/>
          </a:bodyPr>
          <a:lstStyle/>
          <a:p>
            <a:r>
              <a:rPr lang="es-SV" sz="19900" dirty="0" smtClean="0"/>
              <a:t>PCI</a:t>
            </a:r>
            <a:endParaRPr lang="es-SV" sz="19900" dirty="0"/>
          </a:p>
        </p:txBody>
      </p:sp>
      <p:sp>
        <p:nvSpPr>
          <p:cNvPr id="3" name="2 Subtítulo"/>
          <p:cNvSpPr>
            <a:spLocks noGrp="1"/>
          </p:cNvSpPr>
          <p:nvPr>
            <p:ph type="subTitle" idx="1"/>
          </p:nvPr>
        </p:nvSpPr>
        <p:spPr>
          <a:xfrm>
            <a:off x="3851920" y="2996952"/>
            <a:ext cx="5242508" cy="576064"/>
          </a:xfrm>
        </p:spPr>
        <p:txBody>
          <a:bodyPr>
            <a:normAutofit/>
          </a:bodyPr>
          <a:lstStyle/>
          <a:p>
            <a:r>
              <a:rPr lang="es-SV" sz="2800" b="1" dirty="0"/>
              <a:t>PLAN DE CRECIMIENTO INTEGRAL</a:t>
            </a:r>
          </a:p>
        </p:txBody>
      </p:sp>
      <p:pic>
        <p:nvPicPr>
          <p:cNvPr id="4" name="3 Imagen"/>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6322978" y="4869159"/>
            <a:ext cx="987400" cy="905117"/>
          </a:xfrm>
          <a:prstGeom prst="rect">
            <a:avLst/>
          </a:prstGeom>
        </p:spPr>
      </p:pic>
      <p:sp>
        <p:nvSpPr>
          <p:cNvPr id="6" name="5 CuadroTexto"/>
          <p:cNvSpPr txBox="1"/>
          <p:nvPr/>
        </p:nvSpPr>
        <p:spPr>
          <a:xfrm>
            <a:off x="5652120" y="6084004"/>
            <a:ext cx="2595582" cy="369332"/>
          </a:xfrm>
          <a:prstGeom prst="rect">
            <a:avLst/>
          </a:prstGeom>
          <a:noFill/>
        </p:spPr>
        <p:txBody>
          <a:bodyPr wrap="none" rtlCol="0">
            <a:spAutoFit/>
          </a:bodyPr>
          <a:lstStyle/>
          <a:p>
            <a:r>
              <a:rPr lang="es-SV" dirty="0" smtClean="0">
                <a:solidFill>
                  <a:schemeClr val="bg1"/>
                </a:solidFill>
                <a:latin typeface="Futura LtCn BT" pitchFamily="34" charset="0"/>
              </a:rPr>
              <a:t>División Interamericana</a:t>
            </a:r>
            <a:endParaRPr lang="es-SV" dirty="0">
              <a:solidFill>
                <a:schemeClr val="bg1"/>
              </a:solidFill>
              <a:latin typeface="Futura LtCn BT" pitchFamily="34" charset="0"/>
            </a:endParaRPr>
          </a:p>
        </p:txBody>
      </p:sp>
      <p:cxnSp>
        <p:nvCxnSpPr>
          <p:cNvPr id="8" name="7 Conector recto"/>
          <p:cNvCxnSpPr/>
          <p:nvPr/>
        </p:nvCxnSpPr>
        <p:spPr>
          <a:xfrm>
            <a:off x="4860032" y="6044995"/>
            <a:ext cx="39132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195210" y="6378435"/>
            <a:ext cx="3578116" cy="369332"/>
          </a:xfrm>
          <a:prstGeom prst="rect">
            <a:avLst/>
          </a:prstGeom>
          <a:noFill/>
        </p:spPr>
        <p:txBody>
          <a:bodyPr wrap="square" rtlCol="0">
            <a:spAutoFit/>
          </a:bodyPr>
          <a:lstStyle/>
          <a:p>
            <a:pPr algn="ctr"/>
            <a:r>
              <a:rPr lang="es-SV" dirty="0" smtClean="0">
                <a:solidFill>
                  <a:schemeClr val="bg1"/>
                </a:solidFill>
                <a:latin typeface="Futura LtCn BT" pitchFamily="34" charset="0"/>
              </a:rPr>
              <a:t>Departamento de Mayordomía</a:t>
            </a:r>
            <a:endParaRPr lang="es-SV" dirty="0">
              <a:solidFill>
                <a:schemeClr val="bg1"/>
              </a:solidFill>
              <a:latin typeface="Futura LtCn BT" pitchFamily="34" charset="0"/>
            </a:endParaRPr>
          </a:p>
        </p:txBody>
      </p:sp>
      <p:sp>
        <p:nvSpPr>
          <p:cNvPr id="10" name="9 CuadroTexto"/>
          <p:cNvSpPr txBox="1"/>
          <p:nvPr/>
        </p:nvSpPr>
        <p:spPr>
          <a:xfrm>
            <a:off x="4762397" y="5723636"/>
            <a:ext cx="4108561" cy="400110"/>
          </a:xfrm>
          <a:prstGeom prst="rect">
            <a:avLst/>
          </a:prstGeom>
          <a:noFill/>
        </p:spPr>
        <p:txBody>
          <a:bodyPr wrap="none" rtlCol="0">
            <a:spAutoFit/>
          </a:bodyPr>
          <a:lstStyle/>
          <a:p>
            <a:r>
              <a:rPr lang="es-SV" sz="2000" dirty="0" smtClean="0">
                <a:solidFill>
                  <a:schemeClr val="bg1"/>
                </a:solidFill>
                <a:latin typeface="Goudy Old Style" pitchFamily="18" charset="0"/>
              </a:rPr>
              <a:t>I</a:t>
            </a:r>
            <a:r>
              <a:rPr lang="es-SV" sz="1600" dirty="0" smtClean="0">
                <a:solidFill>
                  <a:schemeClr val="bg1"/>
                </a:solidFill>
                <a:latin typeface="Goudy Old Style" pitchFamily="18" charset="0"/>
              </a:rPr>
              <a:t>GLESIA </a:t>
            </a:r>
            <a:r>
              <a:rPr lang="es-SV" sz="2000" dirty="0" smtClean="0">
                <a:solidFill>
                  <a:schemeClr val="bg1"/>
                </a:solidFill>
                <a:latin typeface="Goudy Old Style" pitchFamily="18" charset="0"/>
              </a:rPr>
              <a:t>A</a:t>
            </a:r>
            <a:r>
              <a:rPr lang="es-SV" sz="1600" dirty="0" smtClean="0">
                <a:solidFill>
                  <a:schemeClr val="bg1"/>
                </a:solidFill>
                <a:latin typeface="Goudy Old Style" pitchFamily="18" charset="0"/>
              </a:rPr>
              <a:t>DVENTISTA DEL </a:t>
            </a:r>
            <a:r>
              <a:rPr lang="es-SV" sz="2000" dirty="0" smtClean="0">
                <a:solidFill>
                  <a:schemeClr val="bg1"/>
                </a:solidFill>
                <a:latin typeface="Goudy Old Style" pitchFamily="18" charset="0"/>
              </a:rPr>
              <a:t>S</a:t>
            </a:r>
            <a:r>
              <a:rPr lang="es-SV" sz="1600" dirty="0" smtClean="0">
                <a:solidFill>
                  <a:schemeClr val="bg1"/>
                </a:solidFill>
                <a:latin typeface="Goudy Old Style" pitchFamily="18" charset="0"/>
              </a:rPr>
              <a:t>EPTIMO </a:t>
            </a:r>
            <a:r>
              <a:rPr lang="es-SV" sz="2000" dirty="0" smtClean="0">
                <a:solidFill>
                  <a:schemeClr val="bg1"/>
                </a:solidFill>
                <a:latin typeface="Goudy Old Style" pitchFamily="18" charset="0"/>
              </a:rPr>
              <a:t>D</a:t>
            </a:r>
            <a:r>
              <a:rPr lang="es-SV" sz="1600" dirty="0" smtClean="0">
                <a:solidFill>
                  <a:schemeClr val="bg1"/>
                </a:solidFill>
                <a:latin typeface="Goudy Old Style" pitchFamily="18" charset="0"/>
              </a:rPr>
              <a:t>IA</a:t>
            </a:r>
            <a:endParaRPr lang="es-SV" sz="1600" dirty="0">
              <a:solidFill>
                <a:schemeClr val="bg1"/>
              </a:solidFill>
              <a:latin typeface="Goudy Old Style" pitchFamily="18" charset="0"/>
            </a:endParaRPr>
          </a:p>
        </p:txBody>
      </p:sp>
    </p:spTree>
    <p:extLst>
      <p:ext uri="{BB962C8B-B14F-4D97-AF65-F5344CB8AC3E}">
        <p14:creationId xmlns:p14="http://schemas.microsoft.com/office/powerpoint/2010/main" val="4135408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SV"/>
          </a:p>
        </p:txBody>
      </p:sp>
      <p:sp>
        <p:nvSpPr>
          <p:cNvPr id="2" name="1 Título"/>
          <p:cNvSpPr>
            <a:spLocks noGrp="1"/>
          </p:cNvSpPr>
          <p:nvPr>
            <p:ph type="ctrTitle"/>
          </p:nvPr>
        </p:nvSpPr>
        <p:spPr>
          <a:xfrm>
            <a:off x="4499992" y="1412776"/>
            <a:ext cx="4392488" cy="3672408"/>
          </a:xfrm>
        </p:spPr>
        <p:txBody>
          <a:bodyPr>
            <a:normAutofit/>
          </a:bodyPr>
          <a:lstStyle/>
          <a:p>
            <a:r>
              <a:rPr lang="es-SV" sz="6000" dirty="0"/>
              <a:t>Fieles en tanto regresa</a:t>
            </a:r>
            <a:endParaRPr lang="es-SV" sz="6000" dirty="0"/>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041" y="2564904"/>
            <a:ext cx="4668032" cy="35010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3746060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Canelo</a:t>
            </a:r>
            <a:endParaRPr lang="es-SV" dirty="0"/>
          </a:p>
        </p:txBody>
      </p:sp>
      <p:pic>
        <p:nvPicPr>
          <p:cNvPr id="1026" name="Picture 2" descr="http://img171.imageshack.us/img171/523/escanear0001ci0.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03648" y="1700808"/>
            <a:ext cx="3296526"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lacasdecadiz.files.wordpress.com/2010/03/canelo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48064" y="1700808"/>
            <a:ext cx="3456384" cy="458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4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a:t>
            </a:r>
            <a:r>
              <a:rPr lang="es-SV" dirty="0"/>
              <a:t>Nada nos debe mover de nuestro lugar de espera! </a:t>
            </a:r>
            <a:endParaRPr lang="es-SV" dirty="0"/>
          </a:p>
        </p:txBody>
      </p:sp>
      <p:pic>
        <p:nvPicPr>
          <p:cNvPr id="4" name="Marcador de contenido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1412776"/>
            <a:ext cx="9144000" cy="5112568"/>
          </a:xfrm>
        </p:spPr>
      </p:pic>
    </p:spTree>
    <p:extLst>
      <p:ext uri="{BB962C8B-B14F-4D97-AF65-F5344CB8AC3E}">
        <p14:creationId xmlns:p14="http://schemas.microsoft.com/office/powerpoint/2010/main" val="3562854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6644" y="1412776"/>
            <a:ext cx="9113693"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Apocalipsis 2:10</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Sé fiel hasta la muerte, y yo te daré la corona de la </a:t>
            </a: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vida.</a:t>
            </a:r>
            <a:endParaRPr lang="es-SV" sz="4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64903667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Fidelidad en los Diezmos</a:t>
            </a:r>
            <a:endParaRPr lang="es-SV"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1237766695"/>
              </p:ext>
            </p:extLst>
          </p:nvPr>
        </p:nvGraphicFramePr>
        <p:xfrm>
          <a:off x="1403648" y="1700808"/>
          <a:ext cx="74993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p:cNvSpPr txBox="1"/>
          <p:nvPr/>
        </p:nvSpPr>
        <p:spPr>
          <a:xfrm>
            <a:off x="5508104" y="2636912"/>
            <a:ext cx="2433191" cy="1477328"/>
          </a:xfrm>
          <a:prstGeom prst="rect">
            <a:avLst/>
          </a:prstGeom>
          <a:noFill/>
        </p:spPr>
        <p:txBody>
          <a:bodyPr wrap="square" rtlCol="0">
            <a:spAutoFit/>
          </a:bodyPr>
          <a:lstStyle/>
          <a:p>
            <a:r>
              <a:rPr lang="es-ES" dirty="0" smtClean="0">
                <a:solidFill>
                  <a:schemeClr val="bg1"/>
                </a:solidFill>
              </a:rPr>
              <a:t>Entre </a:t>
            </a:r>
            <a:r>
              <a:rPr lang="es-ES" dirty="0">
                <a:solidFill>
                  <a:schemeClr val="bg1"/>
                </a:solidFill>
              </a:rPr>
              <a:t>el 40 y el 60 por ciento de los miembros de nuestras congregaciones están siendo </a:t>
            </a:r>
            <a:r>
              <a:rPr lang="es-ES" dirty="0" smtClean="0">
                <a:solidFill>
                  <a:schemeClr val="bg1"/>
                </a:solidFill>
              </a:rPr>
              <a:t>infieles.</a:t>
            </a:r>
            <a:endParaRPr lang="es-SV" dirty="0">
              <a:solidFill>
                <a:schemeClr val="bg1"/>
              </a:solidFill>
            </a:endParaRPr>
          </a:p>
        </p:txBody>
      </p:sp>
    </p:spTree>
    <p:extLst>
      <p:ext uri="{BB962C8B-B14F-4D97-AF65-F5344CB8AC3E}">
        <p14:creationId xmlns:p14="http://schemas.microsoft.com/office/powerpoint/2010/main" val="1259799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5292080" cy="720080"/>
          </a:xfrm>
          <a:blipFill>
            <a:blip r:embed="rId2"/>
            <a:tile tx="0" ty="0" sx="100000" sy="100000" flip="none" algn="tl"/>
          </a:blipFill>
          <a:effectLst>
            <a:outerShdw blurRad="215900" dist="190500" dir="2700000" algn="tl" rotWithShape="0">
              <a:prstClr val="black">
                <a:alpha val="40000"/>
              </a:prstClr>
            </a:outerShdw>
          </a:effectLst>
        </p:spPr>
        <p:txBody>
          <a:bodyPr vert="horz" lIns="91440" tIns="45720" rIns="91440" bIns="45720" rtlCol="0" anchor="ctr">
            <a:noAutofit/>
          </a:bodyPr>
          <a:lstStyle/>
          <a:p>
            <a:pPr algn="r"/>
            <a:r>
              <a:rPr lang="es-SV" sz="2800"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Deseado de todas las </a:t>
            </a:r>
            <a:r>
              <a:rPr lang="es-SV" sz="2800"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gentes, p. 20</a:t>
            </a:r>
            <a:endParaRPr lang="es-SV" sz="2800"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sp>
        <p:nvSpPr>
          <p:cNvPr id="5" name="4 Marcador de contenido"/>
          <p:cNvSpPr>
            <a:spLocks noGrp="1"/>
          </p:cNvSpPr>
          <p:nvPr>
            <p:ph idx="1"/>
          </p:nvPr>
        </p:nvSpPr>
        <p:spPr>
          <a:xfrm>
            <a:off x="1979712" y="1916832"/>
            <a:ext cx="6779096" cy="4176464"/>
          </a:xfrm>
        </p:spPr>
        <p:txBody>
          <a:bodyPr>
            <a:noAutofit/>
          </a:bodyPr>
          <a:lstStyle/>
          <a:p>
            <a:pPr marL="0" indent="0" algn="r">
              <a:buNone/>
            </a:pPr>
            <a:r>
              <a:rPr lang="es-SV" sz="4400" i="1" dirty="0" smtClean="0">
                <a:latin typeface="Times New Roman" pitchFamily="18" charset="0"/>
                <a:cs typeface="Times New Roman" pitchFamily="18" charset="0"/>
              </a:rPr>
              <a:t>Si </a:t>
            </a:r>
            <a:r>
              <a:rPr lang="es-SV" sz="4400" i="1" dirty="0">
                <a:latin typeface="Times New Roman" pitchFamily="18" charset="0"/>
                <a:cs typeface="Times New Roman" pitchFamily="18" charset="0"/>
              </a:rPr>
              <a:t>los hijos de Israel hubieran sido fieles a Dios, él podría haber logrado su propósito honrándolos y </a:t>
            </a:r>
            <a:r>
              <a:rPr lang="es-SV" sz="4400" i="1" dirty="0" smtClean="0">
                <a:latin typeface="Times New Roman" pitchFamily="18" charset="0"/>
                <a:cs typeface="Times New Roman" pitchFamily="18" charset="0"/>
              </a:rPr>
              <a:t>exaltándolos.</a:t>
            </a:r>
            <a:endParaRPr lang="es-SV" sz="4400" i="1" dirty="0">
              <a:latin typeface="Times New Roman" pitchFamily="18" charset="0"/>
              <a:cs typeface="Times New Roman" pitchFamily="18" charset="0"/>
            </a:endParaRPr>
          </a:p>
        </p:txBody>
      </p:sp>
      <p:pic>
        <p:nvPicPr>
          <p:cNvPr id="3" name="2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7502" y="4783036"/>
            <a:ext cx="2232249" cy="2074964"/>
          </a:xfrm>
          <a:prstGeom prst="rect">
            <a:avLst/>
          </a:prstGeom>
        </p:spPr>
      </p:pic>
    </p:spTree>
    <p:extLst>
      <p:ext uri="{BB962C8B-B14F-4D97-AF65-F5344CB8AC3E}">
        <p14:creationId xmlns:p14="http://schemas.microsoft.com/office/powerpoint/2010/main" val="188254269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2979" y="1412776"/>
            <a:ext cx="9129877"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 Corintios 10:5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3600" b="1" dirty="0">
                <a:solidFill>
                  <a:schemeClr val="bg1"/>
                </a:solidFill>
                <a:effectLst>
                  <a:glow rad="101600">
                    <a:schemeClr val="tx1">
                      <a:alpha val="60000"/>
                    </a:schemeClr>
                  </a:glow>
                </a:effectLst>
                <a:latin typeface="Times New Roman" pitchFamily="18" charset="0"/>
                <a:cs typeface="Times New Roman" pitchFamily="18" charset="0"/>
              </a:rPr>
              <a:t>Sin embargo, la mayoría de ellos no agradaron a Dios, y sus cuerpos quedaron tendidos en el desierto. </a:t>
            </a:r>
            <a:endParaRPr lang="es-SV" sz="36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55111292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2979" y="1412776"/>
            <a:ext cx="9129877"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 Corintios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10:6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3600" b="1" dirty="0">
                <a:solidFill>
                  <a:schemeClr val="bg1"/>
                </a:solidFill>
                <a:effectLst>
                  <a:glow rad="101600">
                    <a:schemeClr val="tx1">
                      <a:alpha val="60000"/>
                    </a:schemeClr>
                  </a:glow>
                </a:effectLst>
                <a:latin typeface="Times New Roman" pitchFamily="18" charset="0"/>
                <a:cs typeface="Times New Roman" pitchFamily="18" charset="0"/>
              </a:rPr>
              <a:t>Todo eso sucedió para servirnos de </a:t>
            </a:r>
            <a:r>
              <a:rPr lang="es-SV" sz="3600" b="1" dirty="0" smtClean="0">
                <a:solidFill>
                  <a:schemeClr val="bg1"/>
                </a:solidFill>
                <a:effectLst>
                  <a:glow rad="101600">
                    <a:schemeClr val="tx1">
                      <a:alpha val="60000"/>
                    </a:schemeClr>
                  </a:glow>
                </a:effectLst>
                <a:latin typeface="Times New Roman" pitchFamily="18" charset="0"/>
                <a:cs typeface="Times New Roman" pitchFamily="18" charset="0"/>
              </a:rPr>
              <a:t>ejemplo, a </a:t>
            </a:r>
            <a:r>
              <a:rPr lang="es-SV" sz="3600" b="1" dirty="0">
                <a:solidFill>
                  <a:schemeClr val="bg1"/>
                </a:solidFill>
                <a:effectLst>
                  <a:glow rad="101600">
                    <a:schemeClr val="tx1">
                      <a:alpha val="60000"/>
                    </a:schemeClr>
                  </a:glow>
                </a:effectLst>
                <a:latin typeface="Times New Roman" pitchFamily="18" charset="0"/>
                <a:cs typeface="Times New Roman" pitchFamily="18" charset="0"/>
              </a:rPr>
              <a:t>fin de que no nos apasionemos por lo malo, como lo hicieron ellos. </a:t>
            </a:r>
          </a:p>
        </p:txBody>
      </p:sp>
    </p:spTree>
    <p:extLst>
      <p:ext uri="{BB962C8B-B14F-4D97-AF65-F5344CB8AC3E}">
        <p14:creationId xmlns:p14="http://schemas.microsoft.com/office/powerpoint/2010/main" val="242845903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SV"/>
          </a:p>
        </p:txBody>
      </p:sp>
      <p:sp>
        <p:nvSpPr>
          <p:cNvPr id="2" name="1 Título"/>
          <p:cNvSpPr>
            <a:spLocks noGrp="1"/>
          </p:cNvSpPr>
          <p:nvPr>
            <p:ph type="ctrTitle"/>
          </p:nvPr>
        </p:nvSpPr>
        <p:spPr>
          <a:xfrm>
            <a:off x="4499992" y="1412776"/>
            <a:ext cx="4392488" cy="3672408"/>
          </a:xfrm>
        </p:spPr>
        <p:txBody>
          <a:bodyPr>
            <a:normAutofit/>
          </a:bodyPr>
          <a:lstStyle/>
          <a:p>
            <a:r>
              <a:rPr lang="es-SV" sz="6000" dirty="0"/>
              <a:t>Influencia y éxito del fiel que espera</a:t>
            </a:r>
            <a:endParaRPr lang="es-SV" sz="6000" dirty="0"/>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041" y="2564904"/>
            <a:ext cx="4668032" cy="35010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0707220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7"/>
            <a:ext cx="9143998"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112:6</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a:solidFill>
                  <a:schemeClr val="bg1"/>
                </a:solidFill>
                <a:effectLst>
                  <a:glow rad="101600">
                    <a:schemeClr val="tx1">
                      <a:alpha val="60000"/>
                    </a:schemeClr>
                  </a:glow>
                </a:effectLst>
                <a:latin typeface="Times New Roman" pitchFamily="18" charset="0"/>
                <a:cs typeface="Times New Roman" pitchFamily="18" charset="0"/>
              </a:rPr>
              <a:t>El justo será recordado; ciertamente nunca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fracasará.</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58722403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71800" y="764705"/>
            <a:ext cx="6120680" cy="3024335"/>
          </a:xfrm>
        </p:spPr>
        <p:txBody>
          <a:bodyPr>
            <a:noAutofit/>
          </a:bodyPr>
          <a:lstStyle/>
          <a:p>
            <a:r>
              <a:rPr lang="es-SV" sz="8800" dirty="0"/>
              <a:t>YO HONRO AL FIEL</a:t>
            </a:r>
          </a:p>
        </p:txBody>
      </p:sp>
      <p:sp>
        <p:nvSpPr>
          <p:cNvPr id="3" name="2 Subtítulo"/>
          <p:cNvSpPr>
            <a:spLocks noGrp="1"/>
          </p:cNvSpPr>
          <p:nvPr>
            <p:ph type="subTitle" idx="1"/>
          </p:nvPr>
        </p:nvSpPr>
        <p:spPr>
          <a:xfrm>
            <a:off x="2771800" y="4149080"/>
            <a:ext cx="6263018" cy="504056"/>
          </a:xfrm>
        </p:spPr>
        <p:txBody>
          <a:bodyPr>
            <a:normAutofit/>
          </a:bodyPr>
          <a:lstStyle/>
          <a:p>
            <a:endParaRPr lang="es-SV" sz="2400" dirty="0"/>
          </a:p>
        </p:txBody>
      </p:sp>
    </p:spTree>
    <p:extLst>
      <p:ext uri="{BB962C8B-B14F-4D97-AF65-F5344CB8AC3E}">
        <p14:creationId xmlns:p14="http://schemas.microsoft.com/office/powerpoint/2010/main" val="34394980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7"/>
            <a:ext cx="9143998"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112:9</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Reparte </a:t>
            </a:r>
            <a:r>
              <a:rPr lang="es-SV" sz="4800" b="1" dirty="0">
                <a:solidFill>
                  <a:schemeClr val="bg1"/>
                </a:solidFill>
                <a:effectLst>
                  <a:glow rad="101600">
                    <a:schemeClr val="tx1">
                      <a:alpha val="60000"/>
                    </a:schemeClr>
                  </a:glow>
                </a:effectLst>
                <a:latin typeface="Times New Roman" pitchFamily="18" charset="0"/>
                <a:cs typeface="Times New Roman" pitchFamily="18" charset="0"/>
              </a:rPr>
              <a:t>sus bienes entre los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pobres.</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59513911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7"/>
            <a:ext cx="9143998"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112:10</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a:t>
            </a:r>
            <a:r>
              <a:rPr lang="es-SV" sz="4800" b="1" dirty="0">
                <a:solidFill>
                  <a:schemeClr val="bg1"/>
                </a:solidFill>
                <a:effectLst>
                  <a:glow rad="101600">
                    <a:schemeClr val="tx1">
                      <a:alpha val="60000"/>
                    </a:schemeClr>
                  </a:glow>
                </a:effectLst>
                <a:latin typeface="Times New Roman" pitchFamily="18" charset="0"/>
                <a:cs typeface="Times New Roman" pitchFamily="18" charset="0"/>
              </a:rPr>
              <a:t>La ambición de los impíos será destruida!</a:t>
            </a:r>
          </a:p>
        </p:txBody>
      </p:sp>
    </p:spTree>
    <p:extLst>
      <p:ext uri="{BB962C8B-B14F-4D97-AF65-F5344CB8AC3E}">
        <p14:creationId xmlns:p14="http://schemas.microsoft.com/office/powerpoint/2010/main" val="15946883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John Maxwell</a:t>
            </a:r>
            <a:endParaRPr lang="es-SV" dirty="0"/>
          </a:p>
        </p:txBody>
      </p:sp>
      <p:sp>
        <p:nvSpPr>
          <p:cNvPr id="3" name="Marcador de contenido 2"/>
          <p:cNvSpPr>
            <a:spLocks noGrp="1"/>
          </p:cNvSpPr>
          <p:nvPr>
            <p:ph idx="1"/>
          </p:nvPr>
        </p:nvSpPr>
        <p:spPr>
          <a:xfrm>
            <a:off x="1187624" y="1600200"/>
            <a:ext cx="4248472" cy="4525963"/>
          </a:xfrm>
        </p:spPr>
        <p:txBody>
          <a:bodyPr/>
          <a:lstStyle/>
          <a:p>
            <a:pPr marL="0" indent="0" algn="ctr">
              <a:buNone/>
            </a:pPr>
            <a:r>
              <a:rPr lang="es-SV" i="1" dirty="0" smtClean="0"/>
              <a:t>Cualquiera </a:t>
            </a:r>
            <a:r>
              <a:rPr lang="es-SV" i="1" dirty="0"/>
              <a:t>puede dejar una herencia, pero con el tiempo ésta se desvanece al ser utilizada; sin embargo, un legado es diferente, pues aun después de la muerte el legado permanece.</a:t>
            </a: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52260">
            <a:off x="5891101" y="1891984"/>
            <a:ext cx="2720999" cy="4107463"/>
          </a:xfrm>
          <a:prstGeom prst="rect">
            <a:avLst/>
          </a:prstGeom>
        </p:spPr>
      </p:pic>
    </p:spTree>
    <p:extLst>
      <p:ext uri="{BB962C8B-B14F-4D97-AF65-F5344CB8AC3E}">
        <p14:creationId xmlns:p14="http://schemas.microsoft.com/office/powerpoint/2010/main" val="870361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7"/>
            <a:ext cx="9143998"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112:3</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a:solidFill>
                  <a:schemeClr val="bg1"/>
                </a:solidFill>
                <a:effectLst>
                  <a:glow rad="101600">
                    <a:schemeClr val="tx1">
                      <a:alpha val="60000"/>
                    </a:schemeClr>
                  </a:glow>
                </a:effectLst>
                <a:latin typeface="Times New Roman" pitchFamily="18" charset="0"/>
                <a:cs typeface="Times New Roman" pitchFamily="18" charset="0"/>
              </a:rPr>
              <a:t>En su casa habrá abundantes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riquezas.</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59789252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7"/>
            <a:ext cx="9143998"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112:5</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Bien </a:t>
            </a:r>
            <a:r>
              <a:rPr lang="es-SV" sz="4800" b="1" dirty="0">
                <a:solidFill>
                  <a:schemeClr val="bg1"/>
                </a:solidFill>
                <a:effectLst>
                  <a:glow rad="101600">
                    <a:schemeClr val="tx1">
                      <a:alpha val="60000"/>
                    </a:schemeClr>
                  </a:glow>
                </a:effectLst>
                <a:latin typeface="Times New Roman" pitchFamily="18" charset="0"/>
                <a:cs typeface="Times New Roman" pitchFamily="18" charset="0"/>
              </a:rPr>
              <a:t>le va al que presta con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generosidad.</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01512071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7"/>
            <a:ext cx="9143998"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112:2</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3995936" y="1628800"/>
            <a:ext cx="4690864" cy="3672408"/>
          </a:xfrm>
        </p:spPr>
        <p:txBody>
          <a:bodyPr vert="horz" lIns="91440" tIns="45720" rIns="91440" bIns="45720" rtlCol="0">
            <a:noAutofit/>
          </a:bodyPr>
          <a:lstStyle/>
          <a:p>
            <a:pPr marL="0" indent="0" algn="r">
              <a:buNone/>
            </a:pP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La </a:t>
            </a:r>
            <a:r>
              <a:rPr lang="es-SV" sz="4800" b="1" dirty="0">
                <a:solidFill>
                  <a:schemeClr val="bg1"/>
                </a:solidFill>
                <a:effectLst>
                  <a:glow rad="101600">
                    <a:schemeClr val="tx1">
                      <a:alpha val="60000"/>
                    </a:schemeClr>
                  </a:glow>
                </a:effectLst>
                <a:latin typeface="Times New Roman" pitchFamily="18" charset="0"/>
                <a:cs typeface="Times New Roman" pitchFamily="18" charset="0"/>
              </a:rPr>
              <a:t>descendencia de los justos será </a:t>
            </a:r>
            <a:r>
              <a:rPr lang="es-SV" sz="4800" b="1" dirty="0" smtClean="0">
                <a:solidFill>
                  <a:schemeClr val="bg1"/>
                </a:solidFill>
                <a:effectLst>
                  <a:glow rad="101600">
                    <a:schemeClr val="tx1">
                      <a:alpha val="60000"/>
                    </a:schemeClr>
                  </a:glow>
                </a:effectLst>
                <a:latin typeface="Times New Roman" pitchFamily="18" charset="0"/>
                <a:cs typeface="Times New Roman" pitchFamily="18" charset="0"/>
              </a:rPr>
              <a:t>bendecida.</a:t>
            </a:r>
            <a:endParaRPr lang="es-SV" sz="4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22320902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2400" dirty="0"/>
              <a:t>E</a:t>
            </a:r>
            <a:r>
              <a:rPr lang="es-SV" sz="2400" dirty="0" smtClean="0"/>
              <a:t>l </a:t>
            </a:r>
            <a:r>
              <a:rPr lang="es-SV" sz="2400" dirty="0"/>
              <a:t>caso de Jaime White, un descendiente de uno de los fieles peregrinos que llegaron en 1620 en el “</a:t>
            </a:r>
            <a:r>
              <a:rPr lang="es-SV" sz="2400" dirty="0" err="1"/>
              <a:t>Mayflower</a:t>
            </a:r>
            <a:r>
              <a:rPr lang="es-SV" sz="2400" dirty="0"/>
              <a:t>” a las costas de </a:t>
            </a:r>
            <a:r>
              <a:rPr lang="es-SV" sz="2400" dirty="0" smtClean="0"/>
              <a:t>Norteamérica</a:t>
            </a:r>
            <a:endParaRPr lang="es-SV" sz="2400" dirty="0"/>
          </a:p>
        </p:txBody>
      </p:sp>
      <p:pic>
        <p:nvPicPr>
          <p:cNvPr id="7" name="Imagen 6"/>
          <p:cNvPicPr>
            <a:picLocks noChangeAspect="1"/>
          </p:cNvPicPr>
          <p:nvPr/>
        </p:nvPicPr>
        <p:blipFill>
          <a:blip r:embed="rId2"/>
          <a:stretch>
            <a:fillRect/>
          </a:stretch>
        </p:blipFill>
        <p:spPr>
          <a:xfrm>
            <a:off x="1331640" y="2060848"/>
            <a:ext cx="3096344" cy="3715613"/>
          </a:xfrm>
          <a:prstGeom prst="rect">
            <a:avLst/>
          </a:prstGeom>
          <a:ln>
            <a:noFill/>
          </a:ln>
          <a:effectLst>
            <a:outerShdw blurRad="292100" dist="139700" dir="2700000" algn="tl" rotWithShape="0">
              <a:srgbClr val="333333">
                <a:alpha val="65000"/>
              </a:srgbClr>
            </a:outerShdw>
          </a:effectLst>
        </p:spPr>
      </p:pic>
      <p:pic>
        <p:nvPicPr>
          <p:cNvPr id="2056" name="Picture 8" descr="http://www.fotosimagenes.org/imagenes/padres-peregrinos-1.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860032" y="1583664"/>
            <a:ext cx="3960440" cy="4589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82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7"/>
            <a:ext cx="9143998"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112:7, 8</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3995936" y="1628800"/>
            <a:ext cx="4690864"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S</a:t>
            </a: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u </a:t>
            </a:r>
            <a:r>
              <a:rPr lang="es-SV" sz="4400" b="1" dirty="0">
                <a:solidFill>
                  <a:schemeClr val="bg1"/>
                </a:solidFill>
                <a:effectLst>
                  <a:glow rad="101600">
                    <a:schemeClr val="tx1">
                      <a:alpha val="60000"/>
                    </a:schemeClr>
                  </a:glow>
                </a:effectLst>
                <a:latin typeface="Times New Roman" pitchFamily="18" charset="0"/>
                <a:cs typeface="Times New Roman" pitchFamily="18" charset="0"/>
              </a:rPr>
              <a:t>corazón estará firme, confiado en el Señor, su corazón estará seguro, no tendrá </a:t>
            </a: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temor.</a:t>
            </a:r>
            <a:endParaRPr lang="es-SV" sz="4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52097042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1340768"/>
            <a:ext cx="9144000" cy="5184576"/>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Lucas 21:25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860032" y="1628800"/>
            <a:ext cx="3888432" cy="3312368"/>
          </a:xfrm>
        </p:spPr>
        <p:txBody>
          <a:bodyPr vert="horz" lIns="91440" tIns="45720" rIns="91440" bIns="45720" rtlCol="0">
            <a:noAutofit/>
          </a:bodyPr>
          <a:lstStyle/>
          <a:p>
            <a:pPr marL="0" indent="0" algn="r">
              <a:buNone/>
            </a:pPr>
            <a:r>
              <a:rPr lang="es-SV" b="1" dirty="0">
                <a:solidFill>
                  <a:schemeClr val="bg1"/>
                </a:solidFill>
                <a:effectLst>
                  <a:glow rad="101600">
                    <a:schemeClr val="tx1">
                      <a:alpha val="60000"/>
                    </a:schemeClr>
                  </a:glow>
                </a:effectLst>
                <a:latin typeface="Times New Roman" pitchFamily="18" charset="0"/>
                <a:cs typeface="Times New Roman" pitchFamily="18" charset="0"/>
              </a:rPr>
              <a:t>Habrá señales en el sol,  la luna y las estrellas.  En la tierra,  las naciones estarán angustiadas y perplejas por el bramido y la agitación del mar.</a:t>
            </a:r>
          </a:p>
        </p:txBody>
      </p:sp>
    </p:spTree>
    <p:extLst>
      <p:ext uri="{BB962C8B-B14F-4D97-AF65-F5344CB8AC3E}">
        <p14:creationId xmlns:p14="http://schemas.microsoft.com/office/powerpoint/2010/main" val="258493034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1340768"/>
            <a:ext cx="9144000" cy="5184576"/>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Lucas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21:26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5148064" y="1628800"/>
            <a:ext cx="3600400" cy="3312368"/>
          </a:xfrm>
        </p:spPr>
        <p:txBody>
          <a:bodyPr vert="horz" lIns="91440" tIns="45720" rIns="91440" bIns="45720" rtlCol="0">
            <a:noAutofit/>
          </a:bodyPr>
          <a:lstStyle/>
          <a:p>
            <a:pPr marL="0" indent="0" algn="r">
              <a:buNone/>
            </a:pPr>
            <a:r>
              <a:rPr lang="es-SV" b="1" dirty="0">
                <a:solidFill>
                  <a:schemeClr val="bg1"/>
                </a:solidFill>
                <a:effectLst>
                  <a:glow rad="101600">
                    <a:schemeClr val="tx1">
                      <a:alpha val="60000"/>
                    </a:schemeClr>
                  </a:glow>
                </a:effectLst>
                <a:latin typeface="Times New Roman" pitchFamily="18" charset="0"/>
                <a:cs typeface="Times New Roman" pitchFamily="18" charset="0"/>
              </a:rPr>
              <a:t>Se desmayarán de terror los hombres,  temerosos por lo que va a sucederle al mundo,  porque los cuerpos celestes serán sacudidos.</a:t>
            </a:r>
          </a:p>
        </p:txBody>
      </p:sp>
    </p:spTree>
    <p:extLst>
      <p:ext uri="{BB962C8B-B14F-4D97-AF65-F5344CB8AC3E}">
        <p14:creationId xmlns:p14="http://schemas.microsoft.com/office/powerpoint/2010/main" val="35252872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257" y="1412776"/>
            <a:ext cx="9162256"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4:3</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5400" b="1" dirty="0">
                <a:solidFill>
                  <a:schemeClr val="bg1"/>
                </a:solidFill>
                <a:effectLst>
                  <a:glow rad="101600">
                    <a:schemeClr val="tx1">
                      <a:alpha val="60000"/>
                    </a:schemeClr>
                  </a:glow>
                </a:effectLst>
                <a:latin typeface="Times New Roman" pitchFamily="18" charset="0"/>
                <a:cs typeface="Times New Roman" pitchFamily="18" charset="0"/>
              </a:rPr>
              <a:t>Sepan que el Señor honra al que le es fiel.</a:t>
            </a:r>
            <a:endParaRPr lang="es-SV" sz="5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8476471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8257" y="1412776"/>
            <a:ext cx="9162256"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4:3</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5400" b="1" dirty="0">
                <a:solidFill>
                  <a:schemeClr val="bg1"/>
                </a:solidFill>
                <a:effectLst>
                  <a:glow rad="101600">
                    <a:schemeClr val="tx1">
                      <a:alpha val="60000"/>
                    </a:schemeClr>
                  </a:glow>
                </a:effectLst>
                <a:latin typeface="Times New Roman" pitchFamily="18" charset="0"/>
                <a:cs typeface="Times New Roman" pitchFamily="18" charset="0"/>
              </a:rPr>
              <a:t>Sepan que el Señor honra al que le es fiel.</a:t>
            </a:r>
            <a:endParaRPr lang="es-SV" sz="5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00404741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6644" y="1412776"/>
            <a:ext cx="9113693"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Apocalipsis 2:10</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Sé fiel hasta la muerte, y yo te daré la corona de la </a:t>
            </a: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vida.</a:t>
            </a:r>
            <a:endParaRPr lang="es-SV" sz="4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4199172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6"/>
            <a:ext cx="9141636"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Job 1:8</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2800" b="1" dirty="0">
                <a:solidFill>
                  <a:schemeClr val="bg1"/>
                </a:solidFill>
                <a:effectLst>
                  <a:glow rad="101600">
                    <a:schemeClr val="tx1">
                      <a:alpha val="60000"/>
                    </a:schemeClr>
                  </a:glow>
                </a:effectLst>
                <a:latin typeface="Times New Roman" pitchFamily="18" charset="0"/>
                <a:cs typeface="Times New Roman" pitchFamily="18" charset="0"/>
              </a:rPr>
              <a:t>¿Te has puesto a pensar en mi siervo Job? —volvió a preguntarle el Señor—. No hay en la tierra nadie como él; es un hombre recto e intachable, que me honra y vive apartado del mal.</a:t>
            </a:r>
            <a:endParaRPr lang="es-SV" sz="2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64138727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6"/>
            <a:ext cx="9141636"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Job 42: 12-17</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139952" y="1628800"/>
            <a:ext cx="4546848" cy="3960440"/>
          </a:xfrm>
        </p:spPr>
        <p:txBody>
          <a:bodyPr vert="horz" lIns="91440" tIns="45720" rIns="91440" bIns="45720" rtlCol="0">
            <a:noAutofit/>
          </a:bodyPr>
          <a:lstStyle/>
          <a:p>
            <a:pPr marL="0" indent="0" algn="r">
              <a:buNone/>
            </a:pPr>
            <a:r>
              <a:rPr lang="es-SV" sz="2200" b="1" dirty="0">
                <a:solidFill>
                  <a:schemeClr val="bg1"/>
                </a:solidFill>
                <a:effectLst>
                  <a:glow rad="101600">
                    <a:schemeClr val="tx1">
                      <a:alpha val="60000"/>
                    </a:schemeClr>
                  </a:glow>
                </a:effectLst>
                <a:latin typeface="Times New Roman" pitchFamily="18" charset="0"/>
                <a:cs typeface="Times New Roman" pitchFamily="18" charset="0"/>
              </a:rPr>
              <a:t>El Señor bendijo más los últimos años de Job que los primeros, pues llegó a tener catorce mil ovejas, seis mil camellos, mil yuntas de bueyes y mil asnas. Tuvo también catorce hijos y tres hijas... Después de estos sucesos Job vivió ciento cuarenta años. Llegó a ver a sus hijos, y a los hijos de sus hijos, hasta la cuarta generación. Disfrutó de una larga vida, y murió en plena ancianidad</a:t>
            </a:r>
            <a:endParaRPr lang="es-SV" sz="22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43466359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ofes.com.pa/oracion2.jpg"/>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60142" y="1988840"/>
            <a:ext cx="2738407" cy="3974603"/>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475656" y="1988840"/>
            <a:ext cx="4608512" cy="3974603"/>
          </a:xfrm>
        </p:spPr>
        <p:txBody>
          <a:bodyPr>
            <a:normAutofit fontScale="70000" lnSpcReduction="20000"/>
          </a:bodyPr>
          <a:lstStyle/>
          <a:p>
            <a:pPr marL="0" indent="0" algn="ctr">
              <a:buNone/>
            </a:pPr>
            <a:r>
              <a:rPr lang="es-SV" i="1" dirty="0"/>
              <a:t>Cuando el Señor esté colocando sobre la cabeza de Job la corona de la vida, ¿le gustaría a usted estar allí presente y ser testigo de semejante condecoración? Es más, ¿siente usted que se le consumen las entrañas por el anhelo de recibir sobre su cabeza su propia corona de la vida eterna? ¿Cómo hay que vivir para esperar recibirla? ¡Fieles! Aunque se desplomen los cielos; fieles a Dios. Sí, "sepan que el Señor honra al que le es fiel".</a:t>
            </a:r>
            <a:endParaRPr lang="es-SV" i="1" dirty="0"/>
          </a:p>
        </p:txBody>
      </p:sp>
    </p:spTree>
    <p:extLst>
      <p:ext uri="{BB962C8B-B14F-4D97-AF65-F5344CB8AC3E}">
        <p14:creationId xmlns:p14="http://schemas.microsoft.com/office/powerpoint/2010/main" val="1213313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50278" y="836712"/>
            <a:ext cx="6120680" cy="1872207"/>
          </a:xfrm>
        </p:spPr>
        <p:txBody>
          <a:bodyPr>
            <a:noAutofit/>
          </a:bodyPr>
          <a:lstStyle/>
          <a:p>
            <a:r>
              <a:rPr lang="es-SV" sz="19900" dirty="0" smtClean="0"/>
              <a:t>PCI</a:t>
            </a:r>
            <a:endParaRPr lang="es-SV" sz="19900" dirty="0"/>
          </a:p>
        </p:txBody>
      </p:sp>
      <p:sp>
        <p:nvSpPr>
          <p:cNvPr id="3" name="2 Subtítulo"/>
          <p:cNvSpPr>
            <a:spLocks noGrp="1"/>
          </p:cNvSpPr>
          <p:nvPr>
            <p:ph type="subTitle" idx="1"/>
          </p:nvPr>
        </p:nvSpPr>
        <p:spPr>
          <a:xfrm>
            <a:off x="2831410" y="2996952"/>
            <a:ext cx="6263018" cy="576064"/>
          </a:xfrm>
        </p:spPr>
        <p:txBody>
          <a:bodyPr>
            <a:normAutofit/>
          </a:bodyPr>
          <a:lstStyle/>
          <a:p>
            <a:r>
              <a:rPr lang="es-SV" sz="2800" b="1" dirty="0"/>
              <a:t>PLAN DE CRECIMIENTO INTEGRAL</a:t>
            </a:r>
          </a:p>
        </p:txBody>
      </p:sp>
      <p:pic>
        <p:nvPicPr>
          <p:cNvPr id="4" name="3 Imagen"/>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6322978" y="4869159"/>
            <a:ext cx="987400" cy="905117"/>
          </a:xfrm>
          <a:prstGeom prst="rect">
            <a:avLst/>
          </a:prstGeom>
        </p:spPr>
      </p:pic>
      <p:sp>
        <p:nvSpPr>
          <p:cNvPr id="6" name="5 CuadroTexto"/>
          <p:cNvSpPr txBox="1"/>
          <p:nvPr/>
        </p:nvSpPr>
        <p:spPr>
          <a:xfrm>
            <a:off x="5652120" y="6084004"/>
            <a:ext cx="2595582" cy="369332"/>
          </a:xfrm>
          <a:prstGeom prst="rect">
            <a:avLst/>
          </a:prstGeom>
          <a:noFill/>
        </p:spPr>
        <p:txBody>
          <a:bodyPr wrap="none" rtlCol="0">
            <a:spAutoFit/>
          </a:bodyPr>
          <a:lstStyle/>
          <a:p>
            <a:r>
              <a:rPr lang="es-SV" dirty="0" smtClean="0">
                <a:solidFill>
                  <a:schemeClr val="bg1"/>
                </a:solidFill>
                <a:latin typeface="Futura LtCn BT" pitchFamily="34" charset="0"/>
              </a:rPr>
              <a:t>División Interamericana</a:t>
            </a:r>
            <a:endParaRPr lang="es-SV" dirty="0">
              <a:solidFill>
                <a:schemeClr val="bg1"/>
              </a:solidFill>
              <a:latin typeface="Futura LtCn BT" pitchFamily="34" charset="0"/>
            </a:endParaRPr>
          </a:p>
        </p:txBody>
      </p:sp>
      <p:cxnSp>
        <p:nvCxnSpPr>
          <p:cNvPr id="8" name="7 Conector recto"/>
          <p:cNvCxnSpPr/>
          <p:nvPr/>
        </p:nvCxnSpPr>
        <p:spPr>
          <a:xfrm>
            <a:off x="4860032" y="6044995"/>
            <a:ext cx="39132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195210" y="6378435"/>
            <a:ext cx="3578116" cy="369332"/>
          </a:xfrm>
          <a:prstGeom prst="rect">
            <a:avLst/>
          </a:prstGeom>
          <a:noFill/>
        </p:spPr>
        <p:txBody>
          <a:bodyPr wrap="square" rtlCol="0">
            <a:spAutoFit/>
          </a:bodyPr>
          <a:lstStyle/>
          <a:p>
            <a:pPr algn="ctr"/>
            <a:r>
              <a:rPr lang="es-SV" dirty="0" smtClean="0">
                <a:solidFill>
                  <a:schemeClr val="bg1"/>
                </a:solidFill>
                <a:latin typeface="Futura LtCn BT" pitchFamily="34" charset="0"/>
              </a:rPr>
              <a:t>Departamento de Mayordomía</a:t>
            </a:r>
            <a:endParaRPr lang="es-SV" dirty="0">
              <a:solidFill>
                <a:schemeClr val="bg1"/>
              </a:solidFill>
              <a:latin typeface="Futura LtCn BT" pitchFamily="34" charset="0"/>
            </a:endParaRPr>
          </a:p>
        </p:txBody>
      </p:sp>
      <p:sp>
        <p:nvSpPr>
          <p:cNvPr id="10" name="9 CuadroTexto"/>
          <p:cNvSpPr txBox="1"/>
          <p:nvPr/>
        </p:nvSpPr>
        <p:spPr>
          <a:xfrm>
            <a:off x="4762397" y="5723636"/>
            <a:ext cx="4108561" cy="400110"/>
          </a:xfrm>
          <a:prstGeom prst="rect">
            <a:avLst/>
          </a:prstGeom>
          <a:noFill/>
        </p:spPr>
        <p:txBody>
          <a:bodyPr wrap="none" rtlCol="0">
            <a:spAutoFit/>
          </a:bodyPr>
          <a:lstStyle/>
          <a:p>
            <a:r>
              <a:rPr lang="es-SV" sz="2000" dirty="0" smtClean="0">
                <a:solidFill>
                  <a:schemeClr val="bg1"/>
                </a:solidFill>
                <a:latin typeface="Goudy Old Style" pitchFamily="18" charset="0"/>
              </a:rPr>
              <a:t>I</a:t>
            </a:r>
            <a:r>
              <a:rPr lang="es-SV" sz="1600" dirty="0" smtClean="0">
                <a:solidFill>
                  <a:schemeClr val="bg1"/>
                </a:solidFill>
                <a:latin typeface="Goudy Old Style" pitchFamily="18" charset="0"/>
              </a:rPr>
              <a:t>GLESIA </a:t>
            </a:r>
            <a:r>
              <a:rPr lang="es-SV" sz="2000" dirty="0" smtClean="0">
                <a:solidFill>
                  <a:schemeClr val="bg1"/>
                </a:solidFill>
                <a:latin typeface="Goudy Old Style" pitchFamily="18" charset="0"/>
              </a:rPr>
              <a:t>A</a:t>
            </a:r>
            <a:r>
              <a:rPr lang="es-SV" sz="1600" dirty="0" smtClean="0">
                <a:solidFill>
                  <a:schemeClr val="bg1"/>
                </a:solidFill>
                <a:latin typeface="Goudy Old Style" pitchFamily="18" charset="0"/>
              </a:rPr>
              <a:t>DVENTISTA DEL </a:t>
            </a:r>
            <a:r>
              <a:rPr lang="es-SV" sz="2000" dirty="0" smtClean="0">
                <a:solidFill>
                  <a:schemeClr val="bg1"/>
                </a:solidFill>
                <a:latin typeface="Goudy Old Style" pitchFamily="18" charset="0"/>
              </a:rPr>
              <a:t>S</a:t>
            </a:r>
            <a:r>
              <a:rPr lang="es-SV" sz="1600" dirty="0" smtClean="0">
                <a:solidFill>
                  <a:schemeClr val="bg1"/>
                </a:solidFill>
                <a:latin typeface="Goudy Old Style" pitchFamily="18" charset="0"/>
              </a:rPr>
              <a:t>EPTIMO </a:t>
            </a:r>
            <a:r>
              <a:rPr lang="es-SV" sz="2000" dirty="0" smtClean="0">
                <a:solidFill>
                  <a:schemeClr val="bg1"/>
                </a:solidFill>
                <a:latin typeface="Goudy Old Style" pitchFamily="18" charset="0"/>
              </a:rPr>
              <a:t>D</a:t>
            </a:r>
            <a:r>
              <a:rPr lang="es-SV" sz="1600" dirty="0" smtClean="0">
                <a:solidFill>
                  <a:schemeClr val="bg1"/>
                </a:solidFill>
                <a:latin typeface="Goudy Old Style" pitchFamily="18" charset="0"/>
              </a:rPr>
              <a:t>IA</a:t>
            </a:r>
            <a:endParaRPr lang="es-SV" sz="1600" dirty="0">
              <a:solidFill>
                <a:schemeClr val="bg1"/>
              </a:solidFill>
              <a:latin typeface="Goudy Old Style" pitchFamily="18" charset="0"/>
            </a:endParaRPr>
          </a:p>
        </p:txBody>
      </p:sp>
    </p:spTree>
    <p:extLst>
      <p:ext uri="{BB962C8B-B14F-4D97-AF65-F5344CB8AC3E}">
        <p14:creationId xmlns:p14="http://schemas.microsoft.com/office/powerpoint/2010/main" val="278060597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Características </a:t>
            </a:r>
            <a:r>
              <a:rPr lang="es-SV" dirty="0"/>
              <a:t>del que es fiel</a:t>
            </a:r>
            <a:endParaRPr lang="es-SV"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647755792"/>
              </p:ext>
            </p:extLst>
          </p:nvPr>
        </p:nvGraphicFramePr>
        <p:xfrm>
          <a:off x="971600" y="1412776"/>
          <a:ext cx="799288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69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12776"/>
            <a:ext cx="9141636"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Job 1:8</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2800" b="1" dirty="0">
                <a:solidFill>
                  <a:schemeClr val="bg1"/>
                </a:solidFill>
                <a:effectLst>
                  <a:glow rad="101600">
                    <a:schemeClr val="tx1">
                      <a:alpha val="60000"/>
                    </a:schemeClr>
                  </a:glow>
                </a:effectLst>
                <a:latin typeface="Times New Roman" pitchFamily="18" charset="0"/>
                <a:cs typeface="Times New Roman" pitchFamily="18" charset="0"/>
              </a:rPr>
              <a:t>¿Te has puesto a pensar en mi siervo Job? —volvió a preguntarle el Señor—. No hay en la tierra nadie como él; es un hombre recto e intachable, que me honra y vive apartado del mal.</a:t>
            </a:r>
            <a:endParaRPr lang="es-SV" sz="28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85550927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11" y="1412776"/>
            <a:ext cx="9133689"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Job 19:25</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Yo sé que mi </a:t>
            </a: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redentor  </a:t>
            </a:r>
            <a:r>
              <a:rPr lang="es-SV" sz="4400" b="1" dirty="0">
                <a:solidFill>
                  <a:schemeClr val="bg1"/>
                </a:solidFill>
                <a:effectLst>
                  <a:glow rad="101600">
                    <a:schemeClr val="tx1">
                      <a:alpha val="60000"/>
                    </a:schemeClr>
                  </a:glow>
                </a:effectLst>
                <a:latin typeface="Times New Roman" pitchFamily="18" charset="0"/>
                <a:cs typeface="Times New Roman" pitchFamily="18" charset="0"/>
              </a:rPr>
              <a:t>vive, y que al final triunfará sobre la muerte.</a:t>
            </a:r>
            <a:endParaRPr lang="es-SV" sz="4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1911383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11" y="1412776"/>
            <a:ext cx="9133689"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Job 19:26</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Y cuando mi piel haya sido destruida, todavía veré a Dios con mis propios ojos.</a:t>
            </a:r>
            <a:endParaRPr lang="es-SV" sz="4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2363561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11" y="1412776"/>
            <a:ext cx="9133689"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Job 19:27</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3600" b="1" dirty="0">
                <a:solidFill>
                  <a:schemeClr val="bg1"/>
                </a:solidFill>
                <a:effectLst>
                  <a:glow rad="101600">
                    <a:schemeClr val="tx1">
                      <a:alpha val="60000"/>
                    </a:schemeClr>
                  </a:glow>
                </a:effectLst>
                <a:latin typeface="Times New Roman" pitchFamily="18" charset="0"/>
                <a:cs typeface="Times New Roman" pitchFamily="18" charset="0"/>
              </a:rPr>
              <a:t>Yo mismo espero verlo; espero ser yo quien lo vea, y no otro. ¡Este anhelo me consume las entrañas!</a:t>
            </a:r>
            <a:endParaRPr lang="es-SV" sz="36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51679214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La Vida de Job</a:t>
            </a:r>
            <a:endParaRPr lang="es-SV" dirty="0"/>
          </a:p>
        </p:txBody>
      </p:sp>
      <p:sp>
        <p:nvSpPr>
          <p:cNvPr id="3" name="Marcador de contenido 2"/>
          <p:cNvSpPr>
            <a:spLocks noGrp="1"/>
          </p:cNvSpPr>
          <p:nvPr>
            <p:ph idx="1"/>
          </p:nvPr>
        </p:nvSpPr>
        <p:spPr>
          <a:xfrm>
            <a:off x="1187624" y="1600200"/>
            <a:ext cx="3816424" cy="3773016"/>
          </a:xfrm>
        </p:spPr>
        <p:txBody>
          <a:bodyPr>
            <a:normAutofit fontScale="70000" lnSpcReduction="20000"/>
          </a:bodyPr>
          <a:lstStyle/>
          <a:p>
            <a:r>
              <a:rPr lang="es-SV" dirty="0" smtClean="0"/>
              <a:t>¿Puede </a:t>
            </a:r>
            <a:r>
              <a:rPr lang="es-SV" dirty="0"/>
              <a:t>imaginarse a Dios describiéndole a usted mismo con </a:t>
            </a:r>
            <a:r>
              <a:rPr lang="es-SV" dirty="0" smtClean="0"/>
              <a:t>las extraordinarias características de Job?</a:t>
            </a:r>
            <a:endParaRPr lang="es-SV" dirty="0">
              <a:solidFill>
                <a:srgbClr val="FF0000"/>
              </a:solidFill>
            </a:endParaRPr>
          </a:p>
          <a:p>
            <a:r>
              <a:rPr lang="es-SV" dirty="0" smtClean="0"/>
              <a:t>¿Qué </a:t>
            </a:r>
            <a:r>
              <a:rPr lang="es-SV" dirty="0"/>
              <a:t>relación hay entre la fidelidad y la segunda venida de nuestro gran Dios y Salvador Jesucristo? </a:t>
            </a:r>
            <a:endParaRPr lang="es-SV" dirty="0" smtClean="0"/>
          </a:p>
          <a:p>
            <a:r>
              <a:rPr lang="es-SV" dirty="0" smtClean="0"/>
              <a:t>¿Qué </a:t>
            </a:r>
            <a:r>
              <a:rPr lang="es-SV" dirty="0"/>
              <a:t>relación establece la Biblia entre la vida fiel de un justo y la prosperidad?</a:t>
            </a:r>
            <a:endParaRPr lang="es-SV" dirty="0" smtClean="0"/>
          </a:p>
        </p:txBody>
      </p:sp>
      <p:pic>
        <p:nvPicPr>
          <p:cNvPr id="2050" name="Picture 2" descr="http://knoxvillehomesaver.com/wp-content/uploads/2013/08/Man-With-Question-0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8896" y="2492896"/>
            <a:ext cx="4365104"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55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7284</TotalTime>
  <Words>842</Words>
  <Application>Microsoft Office PowerPoint</Application>
  <PresentationFormat>Presentación en pantalla (4:3)</PresentationFormat>
  <Paragraphs>72</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Britannic Bold</vt:lpstr>
      <vt:lpstr>Calibri</vt:lpstr>
      <vt:lpstr>Futura LtCn BT</vt:lpstr>
      <vt:lpstr>Goudy Old Style</vt:lpstr>
      <vt:lpstr>Times New Roman</vt:lpstr>
      <vt:lpstr>Tema de Office</vt:lpstr>
      <vt:lpstr>PCI</vt:lpstr>
      <vt:lpstr>YO HONRO AL FIEL</vt:lpstr>
      <vt:lpstr>Salmo 4:3</vt:lpstr>
      <vt:lpstr>Características del que es fiel</vt:lpstr>
      <vt:lpstr>Job 1:8</vt:lpstr>
      <vt:lpstr>Job 19:25</vt:lpstr>
      <vt:lpstr>Job 19:26</vt:lpstr>
      <vt:lpstr>Job 19:27</vt:lpstr>
      <vt:lpstr>La Vida de Job</vt:lpstr>
      <vt:lpstr>Fieles en tanto regresa</vt:lpstr>
      <vt:lpstr>Canelo</vt:lpstr>
      <vt:lpstr>¡Nada nos debe mover de nuestro lugar de espera! </vt:lpstr>
      <vt:lpstr>Apocalipsis 2:10</vt:lpstr>
      <vt:lpstr>Fidelidad en los Diezmos</vt:lpstr>
      <vt:lpstr>Deseado de todas las gentes, p. 20</vt:lpstr>
      <vt:lpstr>1 Corintios 10:5 </vt:lpstr>
      <vt:lpstr>1 Corintios 10:6 </vt:lpstr>
      <vt:lpstr>Influencia y éxito del fiel que espera</vt:lpstr>
      <vt:lpstr>Salmo 112:6</vt:lpstr>
      <vt:lpstr>Salmo 112:9</vt:lpstr>
      <vt:lpstr>Salmo 112:10</vt:lpstr>
      <vt:lpstr>John Maxwell</vt:lpstr>
      <vt:lpstr>Salmo 112:3</vt:lpstr>
      <vt:lpstr>Salmo 112:5</vt:lpstr>
      <vt:lpstr>Salmo 112:2</vt:lpstr>
      <vt:lpstr>El caso de Jaime White, un descendiente de uno de los fieles peregrinos que llegaron en 1620 en el “Mayflower” a las costas de Norteamérica</vt:lpstr>
      <vt:lpstr>Salmo 112:7, 8</vt:lpstr>
      <vt:lpstr>Lucas 21:25 </vt:lpstr>
      <vt:lpstr>Lucas 21:26 </vt:lpstr>
      <vt:lpstr>Salmo 4:3</vt:lpstr>
      <vt:lpstr>Apocalipsis 2:10</vt:lpstr>
      <vt:lpstr>Job 1:8</vt:lpstr>
      <vt:lpstr>Job 42: 12-17</vt:lpstr>
      <vt:lpstr>Presentación de PowerPoint</vt:lpstr>
      <vt:lpstr>PCI</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del Carmen</dc:creator>
  <cp:lastModifiedBy>Producciones</cp:lastModifiedBy>
  <cp:revision>362</cp:revision>
  <dcterms:created xsi:type="dcterms:W3CDTF">2012-09-16T21:46:51Z</dcterms:created>
  <dcterms:modified xsi:type="dcterms:W3CDTF">2013-10-22T11:32:59Z</dcterms:modified>
</cp:coreProperties>
</file>