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90" r:id="rId4"/>
    <p:sldId id="392" r:id="rId5"/>
    <p:sldId id="402" r:id="rId6"/>
    <p:sldId id="382" r:id="rId7"/>
    <p:sldId id="380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03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316" r:id="rId27"/>
    <p:sldId id="288" r:id="rId2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7E947-C114-4156-81E8-83E20447F57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BE43CBD0-79F0-4779-BD69-7230921469BA}">
      <dgm:prSet phldrT="[Texto]"/>
      <dgm:spPr/>
      <dgm:t>
        <a:bodyPr/>
        <a:lstStyle/>
        <a:p>
          <a:r>
            <a:rPr lang="es-ES" dirty="0" smtClean="0"/>
            <a:t>Primero se calcula el costo.</a:t>
          </a:r>
          <a:endParaRPr lang="es-SV" dirty="0"/>
        </a:p>
      </dgm:t>
    </dgm:pt>
    <dgm:pt modelId="{4D776385-29E9-480A-974A-DC1DC23334CA}" type="parTrans" cxnId="{E3EE5BD0-3EB1-47EA-B8ED-0B9E6012412F}">
      <dgm:prSet/>
      <dgm:spPr/>
      <dgm:t>
        <a:bodyPr/>
        <a:lstStyle/>
        <a:p>
          <a:endParaRPr lang="es-SV"/>
        </a:p>
      </dgm:t>
    </dgm:pt>
    <dgm:pt modelId="{0B36F3FB-1539-45F6-9F05-7C2F2EBD5EE6}" type="sibTrans" cxnId="{E3EE5BD0-3EB1-47EA-B8ED-0B9E6012412F}">
      <dgm:prSet/>
      <dgm:spPr/>
      <dgm:t>
        <a:bodyPr/>
        <a:lstStyle/>
        <a:p>
          <a:endParaRPr lang="es-SV"/>
        </a:p>
      </dgm:t>
    </dgm:pt>
    <dgm:pt modelId="{27532FF5-BE62-48E6-99FA-F25E79876F51}">
      <dgm:prSet phldrT="[Texto]"/>
      <dgm:spPr/>
      <dgm:t>
        <a:bodyPr/>
        <a:lstStyle/>
        <a:p>
          <a:r>
            <a:rPr lang="es-ES" smtClean="0"/>
            <a:t>Despues </a:t>
          </a:r>
          <a:r>
            <a:rPr lang="es-ES" dirty="0" smtClean="0"/>
            <a:t>se asegura de contar con la capacidad para financiarlo.</a:t>
          </a:r>
          <a:endParaRPr lang="es-SV" dirty="0"/>
        </a:p>
      </dgm:t>
    </dgm:pt>
    <dgm:pt modelId="{8E355D19-CEF6-4DDB-BB16-585A94A42E18}" type="parTrans" cxnId="{57D1BCBB-6337-4A97-BF84-9A97119C6FB3}">
      <dgm:prSet/>
      <dgm:spPr/>
      <dgm:t>
        <a:bodyPr/>
        <a:lstStyle/>
        <a:p>
          <a:endParaRPr lang="es-SV"/>
        </a:p>
      </dgm:t>
    </dgm:pt>
    <dgm:pt modelId="{9228C22E-8684-44CD-A3C8-A1629B104276}" type="sibTrans" cxnId="{57D1BCBB-6337-4A97-BF84-9A97119C6FB3}">
      <dgm:prSet/>
      <dgm:spPr/>
      <dgm:t>
        <a:bodyPr/>
        <a:lstStyle/>
        <a:p>
          <a:endParaRPr lang="es-SV"/>
        </a:p>
      </dgm:t>
    </dgm:pt>
    <dgm:pt modelId="{E73264CC-9A24-4D10-9BFD-08D5D8B657C8}" type="pres">
      <dgm:prSet presAssocID="{DAA7E947-C114-4156-81E8-83E20447F57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E21475C9-5349-4806-9FDA-C071314817EB}" type="pres">
      <dgm:prSet presAssocID="{BE43CBD0-79F0-4779-BD69-7230921469BA}" presName="Accent1" presStyleCnt="0"/>
      <dgm:spPr/>
    </dgm:pt>
    <dgm:pt modelId="{5851CF8C-7B02-46C8-B1D6-210F0B4C699D}" type="pres">
      <dgm:prSet presAssocID="{BE43CBD0-79F0-4779-BD69-7230921469BA}" presName="Accent" presStyleLbl="node1" presStyleIdx="0" presStyleCnt="2"/>
      <dgm:spPr/>
    </dgm:pt>
    <dgm:pt modelId="{E98D6ABE-0D85-40C1-A863-CE6803E011DC}" type="pres">
      <dgm:prSet presAssocID="{BE43CBD0-79F0-4779-BD69-7230921469BA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B2904B2-926A-4D3B-AE6F-E4A66BE98740}" type="pres">
      <dgm:prSet presAssocID="{27532FF5-BE62-48E6-99FA-F25E79876F51}" presName="Accent2" presStyleCnt="0"/>
      <dgm:spPr/>
    </dgm:pt>
    <dgm:pt modelId="{6614E5DB-5AE5-423A-882B-FB36178E8DF1}" type="pres">
      <dgm:prSet presAssocID="{27532FF5-BE62-48E6-99FA-F25E79876F51}" presName="Accent" presStyleLbl="node1" presStyleIdx="1" presStyleCnt="2"/>
      <dgm:spPr/>
    </dgm:pt>
    <dgm:pt modelId="{1BE41DD1-BD7F-4697-8F91-29BB66D73A73}" type="pres">
      <dgm:prSet presAssocID="{27532FF5-BE62-48E6-99FA-F25E79876F5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DE2329C9-6EC6-46D7-B4E8-E87F5860A06C}" type="presOf" srcId="{BE43CBD0-79F0-4779-BD69-7230921469BA}" destId="{E98D6ABE-0D85-40C1-A863-CE6803E011DC}" srcOrd="0" destOrd="0" presId="urn:microsoft.com/office/officeart/2009/layout/CircleArrowProcess"/>
    <dgm:cxn modelId="{E3EE5BD0-3EB1-47EA-B8ED-0B9E6012412F}" srcId="{DAA7E947-C114-4156-81E8-83E20447F574}" destId="{BE43CBD0-79F0-4779-BD69-7230921469BA}" srcOrd="0" destOrd="0" parTransId="{4D776385-29E9-480A-974A-DC1DC23334CA}" sibTransId="{0B36F3FB-1539-45F6-9F05-7C2F2EBD5EE6}"/>
    <dgm:cxn modelId="{57D1BCBB-6337-4A97-BF84-9A97119C6FB3}" srcId="{DAA7E947-C114-4156-81E8-83E20447F574}" destId="{27532FF5-BE62-48E6-99FA-F25E79876F51}" srcOrd="1" destOrd="0" parTransId="{8E355D19-CEF6-4DDB-BB16-585A94A42E18}" sibTransId="{9228C22E-8684-44CD-A3C8-A1629B104276}"/>
    <dgm:cxn modelId="{727B2748-AD74-46EF-8718-7AF7F49A18B5}" type="presOf" srcId="{DAA7E947-C114-4156-81E8-83E20447F574}" destId="{E73264CC-9A24-4D10-9BFD-08D5D8B657C8}" srcOrd="0" destOrd="0" presId="urn:microsoft.com/office/officeart/2009/layout/CircleArrowProcess"/>
    <dgm:cxn modelId="{1612EF0A-CC76-4457-9701-D818D4983C34}" type="presOf" srcId="{27532FF5-BE62-48E6-99FA-F25E79876F51}" destId="{1BE41DD1-BD7F-4697-8F91-29BB66D73A73}" srcOrd="0" destOrd="0" presId="urn:microsoft.com/office/officeart/2009/layout/CircleArrowProcess"/>
    <dgm:cxn modelId="{3580BE37-0DC7-4719-B1D2-E6C15F282198}" type="presParOf" srcId="{E73264CC-9A24-4D10-9BFD-08D5D8B657C8}" destId="{E21475C9-5349-4806-9FDA-C071314817EB}" srcOrd="0" destOrd="0" presId="urn:microsoft.com/office/officeart/2009/layout/CircleArrowProcess"/>
    <dgm:cxn modelId="{4E51825F-758D-424E-B99D-4513D7564392}" type="presParOf" srcId="{E21475C9-5349-4806-9FDA-C071314817EB}" destId="{5851CF8C-7B02-46C8-B1D6-210F0B4C699D}" srcOrd="0" destOrd="0" presId="urn:microsoft.com/office/officeart/2009/layout/CircleArrowProcess"/>
    <dgm:cxn modelId="{15948114-CC1D-4278-89B4-B7ACC0317EBC}" type="presParOf" srcId="{E73264CC-9A24-4D10-9BFD-08D5D8B657C8}" destId="{E98D6ABE-0D85-40C1-A863-CE6803E011DC}" srcOrd="1" destOrd="0" presId="urn:microsoft.com/office/officeart/2009/layout/CircleArrowProcess"/>
    <dgm:cxn modelId="{EC2B9F4D-D133-43B6-AC39-12E198C7C6C6}" type="presParOf" srcId="{E73264CC-9A24-4D10-9BFD-08D5D8B657C8}" destId="{5B2904B2-926A-4D3B-AE6F-E4A66BE98740}" srcOrd="2" destOrd="0" presId="urn:microsoft.com/office/officeart/2009/layout/CircleArrowProcess"/>
    <dgm:cxn modelId="{5D934124-C8D8-45A2-81D6-4E6E2D045351}" type="presParOf" srcId="{5B2904B2-926A-4D3B-AE6F-E4A66BE98740}" destId="{6614E5DB-5AE5-423A-882B-FB36178E8DF1}" srcOrd="0" destOrd="0" presId="urn:microsoft.com/office/officeart/2009/layout/CircleArrowProcess"/>
    <dgm:cxn modelId="{E8BDA5B2-7169-486D-8471-0CCA85D83B96}" type="presParOf" srcId="{E73264CC-9A24-4D10-9BFD-08D5D8B657C8}" destId="{1BE41DD1-BD7F-4697-8F91-29BB66D73A73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47AC2-02B0-4764-8B02-ABB235F4F60D}" type="doc">
      <dgm:prSet loTypeId="urn:microsoft.com/office/officeart/2009/3/layout/PlusandMinus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39BB5674-174F-4421-B3B5-FE603681724D}">
      <dgm:prSet phldrT="[Texto]"/>
      <dgm:spPr/>
      <dgm:t>
        <a:bodyPr/>
        <a:lstStyle/>
        <a:p>
          <a:pPr algn="ctr"/>
          <a:r>
            <a:rPr lang="es-HN" dirty="0" smtClean="0"/>
            <a:t>Libertad financiera</a:t>
          </a:r>
          <a:endParaRPr lang="es-SV" dirty="0"/>
        </a:p>
      </dgm:t>
    </dgm:pt>
    <dgm:pt modelId="{BE4EC765-5287-47CA-8C70-FD71D30F0761}" type="parTrans" cxnId="{6B78A811-D809-403C-ADDF-84872192D8DF}">
      <dgm:prSet/>
      <dgm:spPr/>
      <dgm:t>
        <a:bodyPr/>
        <a:lstStyle/>
        <a:p>
          <a:pPr algn="ctr"/>
          <a:endParaRPr lang="es-SV"/>
        </a:p>
      </dgm:t>
    </dgm:pt>
    <dgm:pt modelId="{27DC8462-4E3D-4347-9512-28BC90A4A9F5}" type="sibTrans" cxnId="{6B78A811-D809-403C-ADDF-84872192D8DF}">
      <dgm:prSet/>
      <dgm:spPr/>
      <dgm:t>
        <a:bodyPr/>
        <a:lstStyle/>
        <a:p>
          <a:pPr algn="ctr"/>
          <a:endParaRPr lang="es-SV"/>
        </a:p>
      </dgm:t>
    </dgm:pt>
    <dgm:pt modelId="{10C99D9E-356D-4781-B713-FE86924C4570}">
      <dgm:prSet phldrT="[Texto]"/>
      <dgm:spPr/>
      <dgm:t>
        <a:bodyPr/>
        <a:lstStyle/>
        <a:p>
          <a:pPr algn="ctr"/>
          <a:r>
            <a:rPr lang="es-HN" dirty="0" smtClean="0"/>
            <a:t>Esclavo del dinero</a:t>
          </a:r>
          <a:endParaRPr lang="es-SV" dirty="0"/>
        </a:p>
      </dgm:t>
    </dgm:pt>
    <dgm:pt modelId="{7C636860-91A6-40E4-B0A1-0676903741E0}" type="parTrans" cxnId="{30912226-B70E-4131-9ED3-B82B7FF2FEEE}">
      <dgm:prSet/>
      <dgm:spPr/>
      <dgm:t>
        <a:bodyPr/>
        <a:lstStyle/>
        <a:p>
          <a:pPr algn="ctr"/>
          <a:endParaRPr lang="es-SV"/>
        </a:p>
      </dgm:t>
    </dgm:pt>
    <dgm:pt modelId="{04A27FA2-0333-4515-BBD2-0BC28C52061D}" type="sibTrans" cxnId="{30912226-B70E-4131-9ED3-B82B7FF2FEEE}">
      <dgm:prSet/>
      <dgm:spPr/>
      <dgm:t>
        <a:bodyPr/>
        <a:lstStyle/>
        <a:p>
          <a:pPr algn="ctr"/>
          <a:endParaRPr lang="es-SV"/>
        </a:p>
      </dgm:t>
    </dgm:pt>
    <dgm:pt modelId="{B8C470FA-50CC-4877-9053-C542408493BE}" type="pres">
      <dgm:prSet presAssocID="{7CF47AC2-02B0-4764-8B02-ABB235F4F60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A4AD7D66-E350-4FCD-959F-C35AD552B742}" type="pres">
      <dgm:prSet presAssocID="{7CF47AC2-02B0-4764-8B02-ABB235F4F60D}" presName="Background" presStyleLbl="bgImgPlace1" presStyleIdx="0" presStyleCnt="1"/>
      <dgm:spPr/>
    </dgm:pt>
    <dgm:pt modelId="{6905903C-F523-425C-8976-4322E70D7B39}" type="pres">
      <dgm:prSet presAssocID="{7CF47AC2-02B0-4764-8B02-ABB235F4F60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3A4C1D0-C385-4307-8D7B-9276E76BCE23}" type="pres">
      <dgm:prSet presAssocID="{7CF47AC2-02B0-4764-8B02-ABB235F4F60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F214206-6976-4520-B93B-D2443A5C0A7A}" type="pres">
      <dgm:prSet presAssocID="{7CF47AC2-02B0-4764-8B02-ABB235F4F60D}" presName="Plus" presStyleLbl="alignNode1" presStyleIdx="0" presStyleCnt="2"/>
      <dgm:spPr/>
    </dgm:pt>
    <dgm:pt modelId="{D7BB196F-DD28-4D9E-9ABD-82DDC0CBBF50}" type="pres">
      <dgm:prSet presAssocID="{7CF47AC2-02B0-4764-8B02-ABB235F4F60D}" presName="Minus" presStyleLbl="alignNode1" presStyleIdx="1" presStyleCnt="2"/>
      <dgm:spPr/>
    </dgm:pt>
    <dgm:pt modelId="{14D84836-DDE4-450A-B714-D9A74524C0AE}" type="pres">
      <dgm:prSet presAssocID="{7CF47AC2-02B0-4764-8B02-ABB235F4F60D}" presName="Divider" presStyleLbl="parChTrans1D1" presStyleIdx="0" presStyleCnt="1"/>
      <dgm:spPr/>
    </dgm:pt>
  </dgm:ptLst>
  <dgm:cxnLst>
    <dgm:cxn modelId="{D529079F-C53A-40F1-B59C-442A61BE19FD}" type="presOf" srcId="{7CF47AC2-02B0-4764-8B02-ABB235F4F60D}" destId="{B8C470FA-50CC-4877-9053-C542408493BE}" srcOrd="0" destOrd="0" presId="urn:microsoft.com/office/officeart/2009/3/layout/PlusandMinus"/>
    <dgm:cxn modelId="{30912226-B70E-4131-9ED3-B82B7FF2FEEE}" srcId="{7CF47AC2-02B0-4764-8B02-ABB235F4F60D}" destId="{10C99D9E-356D-4781-B713-FE86924C4570}" srcOrd="1" destOrd="0" parTransId="{7C636860-91A6-40E4-B0A1-0676903741E0}" sibTransId="{04A27FA2-0333-4515-BBD2-0BC28C52061D}"/>
    <dgm:cxn modelId="{DC210133-BC56-4360-9648-926E602B29FD}" type="presOf" srcId="{10C99D9E-356D-4781-B713-FE86924C4570}" destId="{33A4C1D0-C385-4307-8D7B-9276E76BCE23}" srcOrd="0" destOrd="0" presId="urn:microsoft.com/office/officeart/2009/3/layout/PlusandMinus"/>
    <dgm:cxn modelId="{6B78A811-D809-403C-ADDF-84872192D8DF}" srcId="{7CF47AC2-02B0-4764-8B02-ABB235F4F60D}" destId="{39BB5674-174F-4421-B3B5-FE603681724D}" srcOrd="0" destOrd="0" parTransId="{BE4EC765-5287-47CA-8C70-FD71D30F0761}" sibTransId="{27DC8462-4E3D-4347-9512-28BC90A4A9F5}"/>
    <dgm:cxn modelId="{E2282676-4EC3-44C3-A6F2-3C427331C429}" type="presOf" srcId="{39BB5674-174F-4421-B3B5-FE603681724D}" destId="{6905903C-F523-425C-8976-4322E70D7B39}" srcOrd="0" destOrd="0" presId="urn:microsoft.com/office/officeart/2009/3/layout/PlusandMinus"/>
    <dgm:cxn modelId="{5F755865-A714-4006-9A4A-045E2F22279A}" type="presParOf" srcId="{B8C470FA-50CC-4877-9053-C542408493BE}" destId="{A4AD7D66-E350-4FCD-959F-C35AD552B742}" srcOrd="0" destOrd="0" presId="urn:microsoft.com/office/officeart/2009/3/layout/PlusandMinus"/>
    <dgm:cxn modelId="{78FA488C-AF12-4532-9055-D0C852C31F69}" type="presParOf" srcId="{B8C470FA-50CC-4877-9053-C542408493BE}" destId="{6905903C-F523-425C-8976-4322E70D7B39}" srcOrd="1" destOrd="0" presId="urn:microsoft.com/office/officeart/2009/3/layout/PlusandMinus"/>
    <dgm:cxn modelId="{542C204C-E5FF-4F71-931D-236D4FCC65E2}" type="presParOf" srcId="{B8C470FA-50CC-4877-9053-C542408493BE}" destId="{33A4C1D0-C385-4307-8D7B-9276E76BCE23}" srcOrd="2" destOrd="0" presId="urn:microsoft.com/office/officeart/2009/3/layout/PlusandMinus"/>
    <dgm:cxn modelId="{5554BAB8-01B3-4953-82C1-14EE720234B2}" type="presParOf" srcId="{B8C470FA-50CC-4877-9053-C542408493BE}" destId="{DF214206-6976-4520-B93B-D2443A5C0A7A}" srcOrd="3" destOrd="0" presId="urn:microsoft.com/office/officeart/2009/3/layout/PlusandMinus"/>
    <dgm:cxn modelId="{6D996179-30C1-4205-A812-986EF0E2B35F}" type="presParOf" srcId="{B8C470FA-50CC-4877-9053-C542408493BE}" destId="{D7BB196F-DD28-4D9E-9ABD-82DDC0CBBF50}" srcOrd="4" destOrd="0" presId="urn:microsoft.com/office/officeart/2009/3/layout/PlusandMinus"/>
    <dgm:cxn modelId="{D5AAF54E-6E40-47B0-A9E1-48C64B09C405}" type="presParOf" srcId="{B8C470FA-50CC-4877-9053-C542408493BE}" destId="{14D84836-DDE4-450A-B714-D9A74524C0A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7E947-C114-4156-81E8-83E20447F574}" type="doc">
      <dgm:prSet loTypeId="urn:microsoft.com/office/officeart/2011/layout/CircleProcess#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BE43CBD0-79F0-4779-BD69-7230921469BA}">
      <dgm:prSet phldrT="[Texto]"/>
      <dgm:spPr/>
      <dgm:t>
        <a:bodyPr/>
        <a:lstStyle/>
        <a:p>
          <a:r>
            <a:rPr lang="es-ES" dirty="0" smtClean="0"/>
            <a:t>Primero se calcula el costo.</a:t>
          </a:r>
          <a:endParaRPr lang="es-SV" dirty="0"/>
        </a:p>
      </dgm:t>
    </dgm:pt>
    <dgm:pt modelId="{4D776385-29E9-480A-974A-DC1DC23334CA}" type="parTrans" cxnId="{E3EE5BD0-3EB1-47EA-B8ED-0B9E6012412F}">
      <dgm:prSet/>
      <dgm:spPr/>
      <dgm:t>
        <a:bodyPr/>
        <a:lstStyle/>
        <a:p>
          <a:endParaRPr lang="es-SV"/>
        </a:p>
      </dgm:t>
    </dgm:pt>
    <dgm:pt modelId="{0B36F3FB-1539-45F6-9F05-7C2F2EBD5EE6}" type="sibTrans" cxnId="{E3EE5BD0-3EB1-47EA-B8ED-0B9E6012412F}">
      <dgm:prSet/>
      <dgm:spPr/>
      <dgm:t>
        <a:bodyPr/>
        <a:lstStyle/>
        <a:p>
          <a:endParaRPr lang="es-SV"/>
        </a:p>
      </dgm:t>
    </dgm:pt>
    <dgm:pt modelId="{27532FF5-BE62-48E6-99FA-F25E79876F51}">
      <dgm:prSet phldrT="[Texto]"/>
      <dgm:spPr/>
      <dgm:t>
        <a:bodyPr/>
        <a:lstStyle/>
        <a:p>
          <a:r>
            <a:rPr lang="es-ES" smtClean="0"/>
            <a:t>Despues </a:t>
          </a:r>
          <a:r>
            <a:rPr lang="es-ES" dirty="0" smtClean="0"/>
            <a:t>se asegura de contar con la capacidad para financiarlo.</a:t>
          </a:r>
          <a:endParaRPr lang="es-SV" dirty="0"/>
        </a:p>
      </dgm:t>
    </dgm:pt>
    <dgm:pt modelId="{8E355D19-CEF6-4DDB-BB16-585A94A42E18}" type="parTrans" cxnId="{57D1BCBB-6337-4A97-BF84-9A97119C6FB3}">
      <dgm:prSet/>
      <dgm:spPr/>
      <dgm:t>
        <a:bodyPr/>
        <a:lstStyle/>
        <a:p>
          <a:endParaRPr lang="es-SV"/>
        </a:p>
      </dgm:t>
    </dgm:pt>
    <dgm:pt modelId="{9228C22E-8684-44CD-A3C8-A1629B104276}" type="sibTrans" cxnId="{57D1BCBB-6337-4A97-BF84-9A97119C6FB3}">
      <dgm:prSet/>
      <dgm:spPr/>
      <dgm:t>
        <a:bodyPr/>
        <a:lstStyle/>
        <a:p>
          <a:endParaRPr lang="es-SV"/>
        </a:p>
      </dgm:t>
    </dgm:pt>
    <dgm:pt modelId="{EFC73AA3-174E-49FA-868E-3D58F198A491}" type="pres">
      <dgm:prSet presAssocID="{DAA7E947-C114-4156-81E8-83E20447F57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SV"/>
        </a:p>
      </dgm:t>
    </dgm:pt>
    <dgm:pt modelId="{E329B6DB-0537-4DB7-A0DF-48AD7C5ACEA0}" type="pres">
      <dgm:prSet presAssocID="{27532FF5-BE62-48E6-99FA-F25E79876F51}" presName="Accent2" presStyleCnt="0"/>
      <dgm:spPr/>
    </dgm:pt>
    <dgm:pt modelId="{54FA4134-9465-4E59-8A61-4C4D9B14CFDA}" type="pres">
      <dgm:prSet presAssocID="{27532FF5-BE62-48E6-99FA-F25E79876F51}" presName="Accent" presStyleLbl="node1" presStyleIdx="0" presStyleCnt="2"/>
      <dgm:spPr/>
    </dgm:pt>
    <dgm:pt modelId="{2452266F-95F3-47C3-96F9-B908DF368464}" type="pres">
      <dgm:prSet presAssocID="{27532FF5-BE62-48E6-99FA-F25E79876F51}" presName="ParentBackground2" presStyleCnt="0"/>
      <dgm:spPr/>
    </dgm:pt>
    <dgm:pt modelId="{55540E8F-A5DC-4D28-9DBD-536A217F35B3}" type="pres">
      <dgm:prSet presAssocID="{27532FF5-BE62-48E6-99FA-F25E79876F51}" presName="ParentBackground" presStyleLbl="fgAcc1" presStyleIdx="0" presStyleCnt="2"/>
      <dgm:spPr/>
      <dgm:t>
        <a:bodyPr/>
        <a:lstStyle/>
        <a:p>
          <a:endParaRPr lang="es-SV"/>
        </a:p>
      </dgm:t>
    </dgm:pt>
    <dgm:pt modelId="{516560ED-12FC-4955-9720-D52297103B8D}" type="pres">
      <dgm:prSet presAssocID="{27532FF5-BE62-48E6-99FA-F25E79876F5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2E26C66-F62B-475B-8DA7-3A6D50C62CDE}" type="pres">
      <dgm:prSet presAssocID="{BE43CBD0-79F0-4779-BD69-7230921469BA}" presName="Accent1" presStyleCnt="0"/>
      <dgm:spPr/>
    </dgm:pt>
    <dgm:pt modelId="{2AAE46F8-682E-4A4A-9164-01A6B28C9E3D}" type="pres">
      <dgm:prSet presAssocID="{BE43CBD0-79F0-4779-BD69-7230921469BA}" presName="Accent" presStyleLbl="node1" presStyleIdx="1" presStyleCnt="2"/>
      <dgm:spPr/>
    </dgm:pt>
    <dgm:pt modelId="{4DAD73AE-8D54-43BD-9EDA-2D624852CDEF}" type="pres">
      <dgm:prSet presAssocID="{BE43CBD0-79F0-4779-BD69-7230921469BA}" presName="ParentBackground1" presStyleCnt="0"/>
      <dgm:spPr/>
    </dgm:pt>
    <dgm:pt modelId="{E71EBF74-B67E-4B5B-A831-F6E43A83BECA}" type="pres">
      <dgm:prSet presAssocID="{BE43CBD0-79F0-4779-BD69-7230921469BA}" presName="ParentBackground" presStyleLbl="fgAcc1" presStyleIdx="1" presStyleCnt="2"/>
      <dgm:spPr/>
      <dgm:t>
        <a:bodyPr/>
        <a:lstStyle/>
        <a:p>
          <a:endParaRPr lang="es-SV"/>
        </a:p>
      </dgm:t>
    </dgm:pt>
    <dgm:pt modelId="{9B9EA4C5-82AC-4F3C-AAF0-601E86A9CDE7}" type="pres">
      <dgm:prSet presAssocID="{BE43CBD0-79F0-4779-BD69-7230921469B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E97F9CE-2362-4682-AC9B-7DA2D4088547}" type="presOf" srcId="{DAA7E947-C114-4156-81E8-83E20447F574}" destId="{EFC73AA3-174E-49FA-868E-3D58F198A491}" srcOrd="0" destOrd="0" presId="urn:microsoft.com/office/officeart/2011/layout/CircleProcess#1"/>
    <dgm:cxn modelId="{E3EE5BD0-3EB1-47EA-B8ED-0B9E6012412F}" srcId="{DAA7E947-C114-4156-81E8-83E20447F574}" destId="{BE43CBD0-79F0-4779-BD69-7230921469BA}" srcOrd="0" destOrd="0" parTransId="{4D776385-29E9-480A-974A-DC1DC23334CA}" sibTransId="{0B36F3FB-1539-45F6-9F05-7C2F2EBD5EE6}"/>
    <dgm:cxn modelId="{57D1BCBB-6337-4A97-BF84-9A97119C6FB3}" srcId="{DAA7E947-C114-4156-81E8-83E20447F574}" destId="{27532FF5-BE62-48E6-99FA-F25E79876F51}" srcOrd="1" destOrd="0" parTransId="{8E355D19-CEF6-4DDB-BB16-585A94A42E18}" sibTransId="{9228C22E-8684-44CD-A3C8-A1629B104276}"/>
    <dgm:cxn modelId="{5B86C03E-2A98-4429-9F73-DC8CBDBC2C0F}" type="presOf" srcId="{27532FF5-BE62-48E6-99FA-F25E79876F51}" destId="{516560ED-12FC-4955-9720-D52297103B8D}" srcOrd="1" destOrd="0" presId="urn:microsoft.com/office/officeart/2011/layout/CircleProcess#1"/>
    <dgm:cxn modelId="{C267ADCB-A791-44BB-9C31-9DFA1A6F6BBE}" type="presOf" srcId="{BE43CBD0-79F0-4779-BD69-7230921469BA}" destId="{9B9EA4C5-82AC-4F3C-AAF0-601E86A9CDE7}" srcOrd="1" destOrd="0" presId="urn:microsoft.com/office/officeart/2011/layout/CircleProcess#1"/>
    <dgm:cxn modelId="{69E2A576-29B5-4B39-A7A9-6199CBD6963B}" type="presOf" srcId="{27532FF5-BE62-48E6-99FA-F25E79876F51}" destId="{55540E8F-A5DC-4D28-9DBD-536A217F35B3}" srcOrd="0" destOrd="0" presId="urn:microsoft.com/office/officeart/2011/layout/CircleProcess#1"/>
    <dgm:cxn modelId="{444BD9E1-8587-4F82-9A10-96C3F2D710B8}" type="presOf" srcId="{BE43CBD0-79F0-4779-BD69-7230921469BA}" destId="{E71EBF74-B67E-4B5B-A831-F6E43A83BECA}" srcOrd="0" destOrd="0" presId="urn:microsoft.com/office/officeart/2011/layout/CircleProcess#1"/>
    <dgm:cxn modelId="{865E842D-B292-4556-8186-1C21855715AD}" type="presParOf" srcId="{EFC73AA3-174E-49FA-868E-3D58F198A491}" destId="{E329B6DB-0537-4DB7-A0DF-48AD7C5ACEA0}" srcOrd="0" destOrd="0" presId="urn:microsoft.com/office/officeart/2011/layout/CircleProcess#1"/>
    <dgm:cxn modelId="{AF49EE4E-CC3F-4D3B-ABD4-B208982AD0AA}" type="presParOf" srcId="{E329B6DB-0537-4DB7-A0DF-48AD7C5ACEA0}" destId="{54FA4134-9465-4E59-8A61-4C4D9B14CFDA}" srcOrd="0" destOrd="0" presId="urn:microsoft.com/office/officeart/2011/layout/CircleProcess#1"/>
    <dgm:cxn modelId="{55981FE0-E7F0-4596-B9BC-D1E167D5CFF1}" type="presParOf" srcId="{EFC73AA3-174E-49FA-868E-3D58F198A491}" destId="{2452266F-95F3-47C3-96F9-B908DF368464}" srcOrd="1" destOrd="0" presId="urn:microsoft.com/office/officeart/2011/layout/CircleProcess#1"/>
    <dgm:cxn modelId="{754A0178-2F8E-4388-8616-2E55046C4145}" type="presParOf" srcId="{2452266F-95F3-47C3-96F9-B908DF368464}" destId="{55540E8F-A5DC-4D28-9DBD-536A217F35B3}" srcOrd="0" destOrd="0" presId="urn:microsoft.com/office/officeart/2011/layout/CircleProcess#1"/>
    <dgm:cxn modelId="{C1279EEB-CCB4-4507-A673-AB694EA000F2}" type="presParOf" srcId="{EFC73AA3-174E-49FA-868E-3D58F198A491}" destId="{516560ED-12FC-4955-9720-D52297103B8D}" srcOrd="2" destOrd="0" presId="urn:microsoft.com/office/officeart/2011/layout/CircleProcess#1"/>
    <dgm:cxn modelId="{821DA865-6279-40F1-BD6E-D2703FA102B3}" type="presParOf" srcId="{EFC73AA3-174E-49FA-868E-3D58F198A491}" destId="{92E26C66-F62B-475B-8DA7-3A6D50C62CDE}" srcOrd="3" destOrd="0" presId="urn:microsoft.com/office/officeart/2011/layout/CircleProcess#1"/>
    <dgm:cxn modelId="{7CEBC629-4322-4E03-AFDD-3C015DE401F8}" type="presParOf" srcId="{92E26C66-F62B-475B-8DA7-3A6D50C62CDE}" destId="{2AAE46F8-682E-4A4A-9164-01A6B28C9E3D}" srcOrd="0" destOrd="0" presId="urn:microsoft.com/office/officeart/2011/layout/CircleProcess#1"/>
    <dgm:cxn modelId="{A19FFB87-433B-4E8A-9152-867353DF05A1}" type="presParOf" srcId="{EFC73AA3-174E-49FA-868E-3D58F198A491}" destId="{4DAD73AE-8D54-43BD-9EDA-2D624852CDEF}" srcOrd="4" destOrd="0" presId="urn:microsoft.com/office/officeart/2011/layout/CircleProcess#1"/>
    <dgm:cxn modelId="{8FCBD632-DCB9-4D65-B42F-7D66C32D617F}" type="presParOf" srcId="{4DAD73AE-8D54-43BD-9EDA-2D624852CDEF}" destId="{E71EBF74-B67E-4B5B-A831-F6E43A83BECA}" srcOrd="0" destOrd="0" presId="urn:microsoft.com/office/officeart/2011/layout/CircleProcess#1"/>
    <dgm:cxn modelId="{941948C0-B369-434C-885D-8A9D6981D31C}" type="presParOf" srcId="{EFC73AA3-174E-49FA-868E-3D58F198A491}" destId="{9B9EA4C5-82AC-4F3C-AAF0-601E86A9CDE7}" srcOrd="5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Proceso circular"/>
  <dgm:desc val="Se usa para mostrar pasos secuenciales en un proceso. Limitado a once formas de Nivel 1 con un número ilimitado de formas de Nivel 2. Funciona mejor con poco texto. El texto que no se usa no aparece, pero está disponible si cambia de diseño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858923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8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7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02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28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620688"/>
            <a:ext cx="6120680" cy="302433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2771800" y="5661248"/>
            <a:ext cx="6263018" cy="5760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16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175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9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5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28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161C-434B-4A37-9997-0DACE276F256}" type="datetimeFigureOut">
              <a:rPr lang="es-SV" smtClean="0"/>
              <a:t>24/10/2013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D5B6-F8EE-4D94-9880-E11E6BE6AED4}" type="slidenum">
              <a:rPr lang="es-SV" smtClean="0"/>
              <a:t>‹#›</a:t>
            </a:fld>
            <a:endParaRPr lang="es-SV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127747"/>
            <a:ext cx="77223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9" y="229444"/>
            <a:ext cx="706513" cy="5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67944" y="836712"/>
            <a:ext cx="4803014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2996952"/>
            <a:ext cx="524250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71" y="1340769"/>
            <a:ext cx="9158793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Lucas 14:28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367240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Supongamos </a:t>
            </a: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que alguno de ustedes quiere construir una torre. ¿Acaso no se sienta primero a calcular el costo, para ver si tiene suficiente dinero para terminarla?</a:t>
            </a:r>
          </a:p>
        </p:txBody>
      </p:sp>
    </p:spTree>
    <p:extLst>
      <p:ext uri="{BB962C8B-B14F-4D97-AF65-F5344CB8AC3E}">
        <p14:creationId xmlns:p14="http://schemas.microsoft.com/office/powerpoint/2010/main" val="835506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El orden de este mandamiento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38717"/>
              </p:ext>
            </p:extLst>
          </p:nvPr>
        </p:nvGraphicFramePr>
        <p:xfrm>
          <a:off x="323528" y="1196752"/>
          <a:ext cx="864096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70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Principio </a:t>
            </a:r>
            <a:r>
              <a:rPr lang="es-SV" dirty="0"/>
              <a:t>general que no falla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403244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SV" i="1" dirty="0"/>
              <a:t>¡Una persona debe  planificar su vida financiera de acuerdo a las posibilidades que le permitan sus ingresos! </a:t>
            </a:r>
          </a:p>
        </p:txBody>
      </p:sp>
      <p:pic>
        <p:nvPicPr>
          <p:cNvPr id="3074" name="Picture 2" descr="http://mujeresemprendedorasamerica.com/portal/images/cash-flow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1" y="1772816"/>
            <a:ext cx="3997953" cy="44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0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Su salario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4824536" cy="4525963"/>
          </a:xfrm>
        </p:spPr>
        <p:txBody>
          <a:bodyPr>
            <a:normAutofit fontScale="92500" lnSpcReduction="10000"/>
          </a:bodyPr>
          <a:lstStyle/>
          <a:p>
            <a:r>
              <a:rPr lang="es-SV" dirty="0"/>
              <a:t>“Con este salario que gano, ¿qué universidad puedo pagarle a mis hijos</a:t>
            </a:r>
            <a:r>
              <a:rPr lang="es-SV" dirty="0" smtClean="0"/>
              <a:t>?”</a:t>
            </a:r>
          </a:p>
          <a:p>
            <a:r>
              <a:rPr lang="es-SV" dirty="0"/>
              <a:t>“Con este salario que gano, ¿en qué sector de la ciudad puedo comprarme un terreno?” </a:t>
            </a:r>
            <a:endParaRPr lang="es-SV" dirty="0" smtClean="0"/>
          </a:p>
          <a:p>
            <a:r>
              <a:rPr lang="es-ES" dirty="0"/>
              <a:t>“Con el salario que gano, ¿puedo comprarme un vehículo?”</a:t>
            </a:r>
            <a:endParaRPr lang="es-SV" dirty="0"/>
          </a:p>
        </p:txBody>
      </p:sp>
      <p:pic>
        <p:nvPicPr>
          <p:cNvPr id="4" name="Picture 2" descr="http://www.critical4.com.au/wp-content/uploads/2011/08/PPP_PRD_051_3D_people-Question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816" y="1916832"/>
            <a:ext cx="4952265" cy="49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1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Debe “calcular el costo” de todos sus proyectos, necesidades y deseos</a:t>
            </a:r>
          </a:p>
        </p:txBody>
      </p:sp>
      <p:pic>
        <p:nvPicPr>
          <p:cNvPr id="4098" name="Picture 2" descr="http://nomadistas.hipertextual.com/files/2013/03/Calculadora-fa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46343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7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ES" sz="5400" dirty="0">
                <a:effectLst/>
              </a:rPr>
              <a:t>Como ganar la guerra</a:t>
            </a:r>
            <a:endParaRPr lang="es-SV" sz="5400" dirty="0"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570578"/>
            <a:ext cx="5347321" cy="366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2235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71" y="1340769"/>
            <a:ext cx="9158793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 smtClean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Lucas 14:31</a:t>
            </a:r>
            <a:endParaRPr lang="es-SV" b="1" dirty="0">
              <a:ln w="10160">
                <a:solidFill>
                  <a:schemeClr val="accent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367240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Supongamos que un rey está a punto de ir a la guerra contra otro rey. ¿Acaso no se sienta primero a calcular si con diez mil hombres puede enfrentarse al que viene contra él con veinte mil? </a:t>
            </a:r>
          </a:p>
        </p:txBody>
      </p:sp>
    </p:spTree>
    <p:extLst>
      <p:ext uri="{BB962C8B-B14F-4D97-AF65-F5344CB8AC3E}">
        <p14:creationId xmlns:p14="http://schemas.microsoft.com/office/powerpoint/2010/main" val="1764908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Guerra financiera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4536504" cy="4525963"/>
          </a:xfrm>
        </p:spPr>
        <p:txBody>
          <a:bodyPr/>
          <a:lstStyle/>
          <a:p>
            <a:r>
              <a:rPr lang="es-SV" dirty="0"/>
              <a:t>¿Cómo ganar esta guerra? ¿Cómo gastar menos de lo que ganamos</a:t>
            </a:r>
            <a:r>
              <a:rPr lang="es-SV" dirty="0" smtClean="0"/>
              <a:t>?</a:t>
            </a:r>
          </a:p>
          <a:p>
            <a:pPr lvl="1"/>
            <a:r>
              <a:rPr lang="es-SV" dirty="0" smtClean="0">
                <a:solidFill>
                  <a:srgbClr val="FF0000"/>
                </a:solidFill>
              </a:rPr>
              <a:t>R/El </a:t>
            </a:r>
            <a:r>
              <a:rPr lang="es-SV" dirty="0">
                <a:solidFill>
                  <a:srgbClr val="FF0000"/>
                </a:solidFill>
              </a:rPr>
              <a:t>principio es: hacer cálculos antes de enfrentar la guerra de precios y productos del mercado.</a:t>
            </a:r>
          </a:p>
        </p:txBody>
      </p:sp>
      <p:pic>
        <p:nvPicPr>
          <p:cNvPr id="5" name="Picture 2" descr="http://www.critical4.com.au/wp-content/uploads/2011/08/PPP_PRD_051_3D_people-Question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816" y="1916832"/>
            <a:ext cx="4952265" cy="49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7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/>
          </a:bodyPr>
          <a:lstStyle/>
          <a:p>
            <a:r>
              <a:rPr lang="es-ES" sz="5400" dirty="0" smtClean="0">
                <a:effectLst/>
              </a:rPr>
              <a:t>5 Estrategias</a:t>
            </a:r>
            <a:endParaRPr lang="es-SV" sz="5400" dirty="0">
              <a:effectLst/>
            </a:endParaRPr>
          </a:p>
        </p:txBody>
      </p:sp>
      <p:pic>
        <p:nvPicPr>
          <p:cNvPr id="5122" name="Picture 2" descr="http://static1.onlinechesslessons.net/wp-content/uploads/2011/12/Bak-Samuel-Chessboar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2204864"/>
            <a:ext cx="4752528" cy="3892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8235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1. Sígale </a:t>
            </a:r>
            <a:r>
              <a:rPr lang="es-SV" dirty="0"/>
              <a:t>la pista a su </a:t>
            </a:r>
            <a:r>
              <a:rPr lang="es-SV" dirty="0" smtClean="0"/>
              <a:t>dinero</a:t>
            </a:r>
            <a:endParaRPr lang="es-SV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7624" y="1600200"/>
            <a:ext cx="3744416" cy="4525963"/>
          </a:xfrm>
        </p:spPr>
        <p:txBody>
          <a:bodyPr>
            <a:normAutofit fontScale="70000" lnSpcReduction="20000"/>
          </a:bodyPr>
          <a:lstStyle/>
          <a:p>
            <a:r>
              <a:rPr lang="es-SV" dirty="0"/>
              <a:t>¿Cómo? </a:t>
            </a:r>
            <a:endParaRPr lang="es-SV" dirty="0" smtClean="0"/>
          </a:p>
          <a:p>
            <a:r>
              <a:rPr lang="es-SV" dirty="0" smtClean="0"/>
              <a:t>Durante </a:t>
            </a:r>
            <a:r>
              <a:rPr lang="es-SV" dirty="0"/>
              <a:t>un mes debe anotar en una pequeña libreta todo lo que gaste dentro de ese período de tiempo. </a:t>
            </a:r>
            <a:endParaRPr lang="es-SV" dirty="0" smtClean="0"/>
          </a:p>
          <a:p>
            <a:r>
              <a:rPr lang="es-SV" dirty="0" smtClean="0"/>
              <a:t>Esto </a:t>
            </a:r>
            <a:r>
              <a:rPr lang="es-SV" dirty="0"/>
              <a:t>incluye alimentos, ropa, servicios públicos, comidas afuera, combustible, libros, lavados de carro, propinas, transporte, periódicos, revistas, pasatiempos, etcétera. </a:t>
            </a:r>
            <a:endParaRPr lang="es-SV" dirty="0" smtClean="0"/>
          </a:p>
          <a:p>
            <a:r>
              <a:rPr lang="es-SV" dirty="0" smtClean="0"/>
              <a:t>Este </a:t>
            </a:r>
            <a:r>
              <a:rPr lang="es-SV" dirty="0"/>
              <a:t>es el primer paso.</a:t>
            </a:r>
          </a:p>
        </p:txBody>
      </p:sp>
      <p:pic>
        <p:nvPicPr>
          <p:cNvPr id="7170" name="Picture 2" descr="http://th02.deviantart.net/fs70/PRE/f/2012/198/6/b/ajedrez_3d_by_eduardosproductions-d57n9vo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772816"/>
            <a:ext cx="3744416" cy="406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4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764705"/>
            <a:ext cx="6120680" cy="3024335"/>
          </a:xfrm>
        </p:spPr>
        <p:txBody>
          <a:bodyPr>
            <a:noAutofit/>
          </a:bodyPr>
          <a:lstStyle/>
          <a:p>
            <a:r>
              <a:rPr lang="es-SV" sz="8800" dirty="0"/>
              <a:t>MI DINERO Y SU DESTINO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149080"/>
            <a:ext cx="6263018" cy="504056"/>
          </a:xfrm>
        </p:spPr>
        <p:txBody>
          <a:bodyPr>
            <a:normAutofit/>
          </a:bodyPr>
          <a:lstStyle/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394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2400" dirty="0" smtClean="0"/>
              <a:t>2. Con </a:t>
            </a:r>
            <a:r>
              <a:rPr lang="es-SV" sz="2400" dirty="0"/>
              <a:t>el registro anterior, haga un balance comparando lo que gastó en el mes con sus ingresos durante el mismo período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7624" y="1600200"/>
            <a:ext cx="3744416" cy="4781128"/>
          </a:xfrm>
        </p:spPr>
        <p:txBody>
          <a:bodyPr>
            <a:normAutofit fontScale="62500" lnSpcReduction="20000"/>
          </a:bodyPr>
          <a:lstStyle/>
          <a:p>
            <a:r>
              <a:rPr lang="es-SV" dirty="0"/>
              <a:t>Si gastó veinte mil y su ingreso son diez mil, significa que perdió la guerra, pues gastó diez mil pesos de demás que en la realidad usted no </a:t>
            </a:r>
            <a:r>
              <a:rPr lang="es-SV" dirty="0" smtClean="0"/>
              <a:t>posee.</a:t>
            </a:r>
          </a:p>
          <a:p>
            <a:r>
              <a:rPr lang="es-SV" dirty="0" smtClean="0"/>
              <a:t>De </a:t>
            </a:r>
            <a:r>
              <a:rPr lang="es-SV" dirty="0"/>
              <a:t>alguna manera tuvo que conseguirlos: adelantos de salario, préstamos o tarjetas de crédito. </a:t>
            </a:r>
            <a:endParaRPr lang="es-SV" dirty="0" smtClean="0"/>
          </a:p>
          <a:p>
            <a:r>
              <a:rPr lang="es-SV" dirty="0" smtClean="0"/>
              <a:t>Ahora </a:t>
            </a:r>
            <a:r>
              <a:rPr lang="es-SV" dirty="0"/>
              <a:t>note, cada mes que termine con pérdidas después de hacer este balance, usted se convierte en un prisionero de guerra, y como tal debe pagar las consecuencias.</a:t>
            </a:r>
          </a:p>
        </p:txBody>
      </p:sp>
      <p:pic>
        <p:nvPicPr>
          <p:cNvPr id="8194" name="Picture 2" descr="http://www.ifondos.net/wp-content/uploads/2012/10/Rey-vencid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988840"/>
            <a:ext cx="3752329" cy="39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2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dirty="0"/>
              <a:t>3. Evalúe cada gasto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7624" y="1600200"/>
            <a:ext cx="4032448" cy="4781128"/>
          </a:xfrm>
        </p:spPr>
        <p:txBody>
          <a:bodyPr>
            <a:noAutofit/>
          </a:bodyPr>
          <a:lstStyle/>
          <a:p>
            <a:r>
              <a:rPr lang="es-SV" sz="1400" dirty="0"/>
              <a:t>La idea es hacer un análisis de cada gasto registrado en el mes. </a:t>
            </a:r>
            <a:endParaRPr lang="es-SV" sz="1400" dirty="0" smtClean="0"/>
          </a:p>
          <a:p>
            <a:r>
              <a:rPr lang="es-SV" sz="1400" dirty="0" smtClean="0"/>
              <a:t>Marque </a:t>
            </a:r>
            <a:r>
              <a:rPr lang="es-SV" sz="1400" dirty="0"/>
              <a:t>con una “I” los gastos que son Inevitables, </a:t>
            </a:r>
            <a:endParaRPr lang="es-SV" sz="1400" dirty="0" smtClean="0"/>
          </a:p>
          <a:p>
            <a:r>
              <a:rPr lang="es-SV" sz="1400" dirty="0" smtClean="0"/>
              <a:t>Con </a:t>
            </a:r>
            <a:r>
              <a:rPr lang="es-SV" sz="1400" dirty="0"/>
              <a:t>una “E” los que son Evitables. </a:t>
            </a:r>
            <a:endParaRPr lang="es-SV" sz="1400" dirty="0" smtClean="0"/>
          </a:p>
          <a:p>
            <a:r>
              <a:rPr lang="es-SV" sz="1400" dirty="0" smtClean="0"/>
              <a:t>Una </a:t>
            </a:r>
            <a:r>
              <a:rPr lang="es-SV" sz="1400" dirty="0"/>
              <a:t>vez que haya marcado todos los gastos, todos aquellos que aparezcan con la marca "E" no deben repetirse el siguiente mes, ni tampoco serán </a:t>
            </a:r>
            <a:r>
              <a:rPr lang="es-SV" sz="1400" dirty="0" smtClean="0"/>
              <a:t>sustituidos </a:t>
            </a:r>
            <a:r>
              <a:rPr lang="es-SV" sz="1400" dirty="0"/>
              <a:t>por otros gastos parecidos. </a:t>
            </a:r>
            <a:endParaRPr lang="es-SV" sz="1400" dirty="0" smtClean="0"/>
          </a:p>
          <a:p>
            <a:r>
              <a:rPr lang="es-SV" sz="1400" dirty="0" smtClean="0"/>
              <a:t>Después </a:t>
            </a:r>
            <a:r>
              <a:rPr lang="es-SV" sz="1400" dirty="0"/>
              <a:t>de hacer esto, analice todos los gastos que tienen la marca "I", los que son Inevitables. Luego trate de determinar en cuánto puede reducir esos gastos. </a:t>
            </a:r>
            <a:endParaRPr lang="es-SV" sz="1400" dirty="0" smtClean="0"/>
          </a:p>
          <a:p>
            <a:r>
              <a:rPr lang="es-SV" sz="1400" dirty="0" smtClean="0"/>
              <a:t>Por </a:t>
            </a:r>
            <a:r>
              <a:rPr lang="es-SV" sz="1400" dirty="0"/>
              <a:t>ejemplo, el gasto en comida es inevitable, pero puede evitar alimentos suntuosos o comidas fuera de casa. Tampoco compre en temporadas altas o en días de celebraciones especiales, pues en estas circunstancias los comerciantes suben los precios de sus productos. </a:t>
            </a:r>
          </a:p>
        </p:txBody>
      </p:sp>
      <p:pic>
        <p:nvPicPr>
          <p:cNvPr id="9218" name="Picture 2" descr="http://www.cristoferdelatorre.com/fondosdps/wallpapers/ajedrez-hombr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060848"/>
            <a:ext cx="3734666" cy="35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4. Establezca una </a:t>
            </a:r>
            <a:r>
              <a:rPr lang="es-SV" dirty="0" smtClean="0"/>
              <a:t>meta</a:t>
            </a:r>
            <a:endParaRPr lang="es-SV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7624" y="1600200"/>
            <a:ext cx="3744416" cy="4525963"/>
          </a:xfrm>
        </p:spPr>
        <p:txBody>
          <a:bodyPr>
            <a:normAutofit fontScale="70000" lnSpcReduction="20000"/>
          </a:bodyPr>
          <a:lstStyle/>
          <a:p>
            <a:r>
              <a:rPr lang="es-SV" dirty="0" smtClean="0"/>
              <a:t>Pregúntese</a:t>
            </a:r>
            <a:r>
              <a:rPr lang="es-SV" dirty="0"/>
              <a:t>: ¿Por qué quiero gastar menos de lo que gano? Debe haber una buena razón, una meta, un objetivo financiero. </a:t>
            </a:r>
            <a:endParaRPr lang="es-SV" dirty="0" smtClean="0"/>
          </a:p>
          <a:p>
            <a:r>
              <a:rPr lang="es-SV" dirty="0" smtClean="0"/>
              <a:t>Puede </a:t>
            </a:r>
            <a:r>
              <a:rPr lang="es-SV" dirty="0"/>
              <a:t>ser ahorrar para la compra futura de un terreno; o para comprarse un vehículo u otro propósito que requiera dinero para poder ejecutarlo de manera exitosa. </a:t>
            </a:r>
            <a:endParaRPr lang="es-SV" dirty="0" smtClean="0"/>
          </a:p>
          <a:p>
            <a:r>
              <a:rPr lang="es-SV" dirty="0" smtClean="0"/>
              <a:t>¡</a:t>
            </a:r>
            <a:r>
              <a:rPr lang="es-SV" dirty="0"/>
              <a:t>Debe haber una meta!</a:t>
            </a:r>
          </a:p>
        </p:txBody>
      </p:sp>
      <p:pic>
        <p:nvPicPr>
          <p:cNvPr id="10242" name="Picture 2" descr="http://www.ifondos.net/wp-content/uploads/2011/10/Ches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933773"/>
            <a:ext cx="3711700" cy="385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2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5. Resista las </a:t>
            </a:r>
            <a:r>
              <a:rPr lang="es-SV" dirty="0" smtClean="0"/>
              <a:t>tentaciones</a:t>
            </a:r>
            <a:endParaRPr lang="es-SV" dirty="0"/>
          </a:p>
        </p:txBody>
      </p:sp>
      <p:pic>
        <p:nvPicPr>
          <p:cNvPr id="11266" name="Picture 2" descr="http://thumbs.dreamstime.com/z/3d-create-chess-art-1870561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204864"/>
            <a:ext cx="407227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7624" y="1600200"/>
            <a:ext cx="3744416" cy="4525963"/>
          </a:xfrm>
        </p:spPr>
        <p:txBody>
          <a:bodyPr>
            <a:normAutofit fontScale="62500" lnSpcReduction="20000"/>
          </a:bodyPr>
          <a:lstStyle/>
          <a:p>
            <a:r>
              <a:rPr lang="es-SV" dirty="0"/>
              <a:t>En la guerra comercial hay cosas que nos “disparan” el deseo de comprar. </a:t>
            </a:r>
            <a:endParaRPr lang="es-SV" dirty="0" smtClean="0"/>
          </a:p>
          <a:p>
            <a:r>
              <a:rPr lang="es-SV" dirty="0" smtClean="0"/>
              <a:t>¡</a:t>
            </a:r>
            <a:r>
              <a:rPr lang="es-SV" dirty="0"/>
              <a:t>Identifíquelas y aléjese de ellas!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Se encuentra con esas cosas en el mejor Mall de la ciudad? </a:t>
            </a:r>
            <a:endParaRPr lang="es-SV" dirty="0" smtClean="0"/>
          </a:p>
          <a:p>
            <a:r>
              <a:rPr lang="es-SV" dirty="0" smtClean="0"/>
              <a:t>¡</a:t>
            </a:r>
            <a:r>
              <a:rPr lang="es-SV" dirty="0"/>
              <a:t>Pues entonces huya de ese mal! Simplemente no lo visite. No se exponga a las tentaciones. </a:t>
            </a:r>
            <a:endParaRPr lang="es-SV" dirty="0" smtClean="0"/>
          </a:p>
          <a:p>
            <a:r>
              <a:rPr lang="es-SV" dirty="0" smtClean="0"/>
              <a:t>Mire</a:t>
            </a:r>
            <a:r>
              <a:rPr lang="es-SV" dirty="0"/>
              <a:t>, si usted se descuida, unos cuantos disparos en esta guerra comercial pueden acabar con sus finanzas.</a:t>
            </a:r>
          </a:p>
        </p:txBody>
      </p:sp>
    </p:spTree>
    <p:extLst>
      <p:ext uri="{BB962C8B-B14F-4D97-AF65-F5344CB8AC3E}">
        <p14:creationId xmlns:p14="http://schemas.microsoft.com/office/powerpoint/2010/main" val="28508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Una Guerra</a:t>
            </a:r>
            <a:endParaRPr lang="es-SV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02176"/>
              </p:ext>
            </p:extLst>
          </p:nvPr>
        </p:nvGraphicFramePr>
        <p:xfrm>
          <a:off x="1691680" y="1700808"/>
          <a:ext cx="684093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86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Recuerde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95268"/>
              </p:ext>
            </p:extLst>
          </p:nvPr>
        </p:nvGraphicFramePr>
        <p:xfrm>
          <a:off x="-252536" y="764704"/>
          <a:ext cx="9793088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798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ofes.com.pa/oracion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98191"/>
            <a:ext cx="2738407" cy="3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 smtClean="0"/>
              <a:t>Escriba </a:t>
            </a:r>
            <a:r>
              <a:rPr lang="es-SV" sz="3600" dirty="0"/>
              <a:t>un proyecto que requiera un plan financiero para poder ejecutarlo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844824"/>
            <a:ext cx="4896544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3600" i="1" dirty="0" smtClean="0"/>
              <a:t>Cada </a:t>
            </a:r>
            <a:r>
              <a:rPr lang="es-SV" sz="3600" i="1" dirty="0"/>
              <a:t>uno orará al Señor pidiéndole sabiduría para ordenar sus finanzas de tal manera que su proyecto pueda ser financiado. Oremos en silencio.</a:t>
            </a:r>
          </a:p>
        </p:txBody>
      </p:sp>
    </p:spTree>
    <p:extLst>
      <p:ext uri="{BB962C8B-B14F-4D97-AF65-F5344CB8AC3E}">
        <p14:creationId xmlns:p14="http://schemas.microsoft.com/office/powerpoint/2010/main" val="121331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0278" y="836712"/>
            <a:ext cx="6120680" cy="1872207"/>
          </a:xfrm>
        </p:spPr>
        <p:txBody>
          <a:bodyPr>
            <a:noAutofit/>
          </a:bodyPr>
          <a:lstStyle/>
          <a:p>
            <a:r>
              <a:rPr lang="es-SV" sz="19900" dirty="0" smtClean="0"/>
              <a:t>PCI</a:t>
            </a:r>
            <a:endParaRPr lang="es-SV" sz="19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1410" y="2996952"/>
            <a:ext cx="6263018" cy="576064"/>
          </a:xfrm>
        </p:spPr>
        <p:txBody>
          <a:bodyPr>
            <a:normAutofit/>
          </a:bodyPr>
          <a:lstStyle/>
          <a:p>
            <a:r>
              <a:rPr lang="es-SV" sz="2800" b="1" dirty="0"/>
              <a:t>PLAN DE CRECIMIENTO INTEGRAL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78" y="4869159"/>
            <a:ext cx="987400" cy="905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08400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División Interamericana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60032" y="6044995"/>
            <a:ext cx="3913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5210" y="6378435"/>
            <a:ext cx="35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Futura LtCn BT" pitchFamily="34" charset="0"/>
              </a:rPr>
              <a:t>Departamento de Mayordomía</a:t>
            </a:r>
            <a:endParaRPr lang="es-SV" dirty="0">
              <a:solidFill>
                <a:schemeClr val="bg1"/>
              </a:solidFill>
              <a:latin typeface="Futura LtCn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62397" y="5723636"/>
            <a:ext cx="410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I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GLESIA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A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DVENTISTA DEL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S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EPTIMO </a:t>
            </a:r>
            <a:r>
              <a:rPr lang="es-SV" sz="2000" dirty="0" smtClean="0">
                <a:solidFill>
                  <a:schemeClr val="bg1"/>
                </a:solidFill>
                <a:latin typeface="Goudy Old Style" pitchFamily="18" charset="0"/>
              </a:rPr>
              <a:t>D</a:t>
            </a:r>
            <a:r>
              <a:rPr lang="es-SV" sz="1600" dirty="0" smtClean="0">
                <a:solidFill>
                  <a:schemeClr val="bg1"/>
                </a:solidFill>
                <a:latin typeface="Goudy Old Style" pitchFamily="18" charset="0"/>
              </a:rPr>
              <a:t>IA</a:t>
            </a:r>
            <a:endParaRPr lang="es-SV" sz="1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71" y="1340769"/>
            <a:ext cx="9158793" cy="5184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4427984" cy="720080"/>
          </a:xfrm>
          <a:blipFill>
            <a:blip r:embed="rId3"/>
            <a:tile tx="0" ty="0" sx="100000" sy="100000" flip="none" algn="tl"/>
          </a:blipFill>
          <a:effectLst>
            <a:outerShdw blurRad="215900" dist="190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es-SV" b="1" dirty="0">
                <a:ln w="10160">
                  <a:solidFill>
                    <a:schemeClr val="accent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Lucas 14:30</a:t>
            </a:r>
          </a:p>
        </p:txBody>
      </p:sp>
      <p:pic>
        <p:nvPicPr>
          <p:cNvPr id="7" name="6 Imagen" descr="Explora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334841"/>
            <a:ext cx="2267744" cy="1512567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367240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s-SV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Este hombre ya no pudo terminar lo que comenzó a </a:t>
            </a:r>
            <a:r>
              <a:rPr lang="es-SV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construir.</a:t>
            </a:r>
            <a:endParaRPr lang="es-SV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2800" dirty="0"/>
              <a:t>Es posible que el área de la vida en la que más soñamos con el éxito de nuestros proyectos es la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5445224"/>
            <a:ext cx="7499176" cy="1040979"/>
          </a:xfrm>
        </p:spPr>
        <p:txBody>
          <a:bodyPr/>
          <a:lstStyle/>
          <a:p>
            <a:pPr marL="0" indent="0">
              <a:buNone/>
            </a:pPr>
            <a:r>
              <a:rPr lang="es-SV" dirty="0"/>
              <a:t>¿pero por qué no pueden concluirlos?</a:t>
            </a:r>
          </a:p>
        </p:txBody>
      </p:sp>
      <p:pic>
        <p:nvPicPr>
          <p:cNvPr id="1026" name="Picture 2" descr="http://www.critical4.com.au/wp-content/uploads/2011/08/PPP_PRD_051_3D_people-Question_Mar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696817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45907"/>
            <a:ext cx="5453336" cy="363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200" dirty="0"/>
              <a:t>La respuesta es muy simple: </a:t>
            </a:r>
            <a:r>
              <a:rPr lang="es-SV" sz="3200" dirty="0" smtClean="0"/>
              <a:t/>
            </a:r>
            <a:br>
              <a:rPr lang="es-SV" sz="3200" dirty="0" smtClean="0"/>
            </a:br>
            <a:r>
              <a:rPr lang="es-SV" sz="4800" dirty="0" smtClean="0"/>
              <a:t>falta </a:t>
            </a:r>
            <a:r>
              <a:rPr lang="es-SV" sz="4800" dirty="0"/>
              <a:t>de planificación</a:t>
            </a:r>
          </a:p>
        </p:txBody>
      </p:sp>
      <p:pic>
        <p:nvPicPr>
          <p:cNvPr id="2050" name="Picture 2" descr="http://novablog.es/wp-content/uploads/2011/11/PL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605" y="1764633"/>
            <a:ext cx="5273040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nonconformer.files.wordpress.com/2010/10/0n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964" y="1412776"/>
            <a:ext cx="5148321" cy="50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Este hombre ya no pudo terminar lo que comenzó a construir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5112568" cy="4781128"/>
          </a:xfrm>
        </p:spPr>
        <p:txBody>
          <a:bodyPr>
            <a:normAutofit fontScale="77500" lnSpcReduction="20000"/>
          </a:bodyPr>
          <a:lstStyle/>
          <a:p>
            <a:r>
              <a:rPr lang="es-SV" dirty="0"/>
              <a:t>¿Cuantas veces le ha ocurrido a usted lo mismo?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Cómo superarlo?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Cómo alcanzar sus metas financieras? </a:t>
            </a:r>
            <a:endParaRPr lang="es-SV" dirty="0" smtClean="0"/>
          </a:p>
          <a:p>
            <a:r>
              <a:rPr lang="es-SV" dirty="0" smtClean="0"/>
              <a:t>Si </a:t>
            </a:r>
            <a:r>
              <a:rPr lang="es-SV" dirty="0"/>
              <a:t>lo que se necesita es una buena planificación, ¿cómo podemos aprender a hacerla? </a:t>
            </a:r>
            <a:endParaRPr lang="es-SV" dirty="0" smtClean="0"/>
          </a:p>
          <a:p>
            <a:r>
              <a:rPr lang="es-SV" dirty="0" smtClean="0"/>
              <a:t>¿</a:t>
            </a:r>
            <a:r>
              <a:rPr lang="es-SV" dirty="0"/>
              <a:t>Qué nos enseña la Palabra de Dios acerca de planificar cuidadosamente nuestra vida financiera? </a:t>
            </a:r>
            <a:endParaRPr lang="es-SV" dirty="0" smtClean="0"/>
          </a:p>
          <a:p>
            <a:r>
              <a:rPr lang="es-SV" dirty="0" smtClean="0"/>
              <a:t>El </a:t>
            </a:r>
            <a:r>
              <a:rPr lang="es-SV" dirty="0"/>
              <a:t>éxito financiero, ¿es bueno o es malo?</a:t>
            </a:r>
            <a:endParaRPr lang="es-SV" dirty="0" smtClean="0"/>
          </a:p>
        </p:txBody>
      </p:sp>
      <p:pic>
        <p:nvPicPr>
          <p:cNvPr id="5" name="Picture 2" descr="http://www.critical4.com.au/wp-content/uploads/2011/08/PPP_PRD_051_3D_people-Question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60112"/>
            <a:ext cx="4208985" cy="42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5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392488" cy="3672408"/>
          </a:xfrm>
        </p:spPr>
        <p:txBody>
          <a:bodyPr>
            <a:normAutofit fontScale="90000"/>
          </a:bodyPr>
          <a:lstStyle/>
          <a:p>
            <a:r>
              <a:rPr lang="es-SV" sz="6000" dirty="0"/>
              <a:t>La planificación que triunfa</a:t>
            </a:r>
          </a:p>
        </p:txBody>
      </p:sp>
      <p:pic>
        <p:nvPicPr>
          <p:cNvPr id="3074" name="Picture 2" descr="http://empresariados.com/wp-content/2012/01/como-hacer-un-plan-de-negocio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1700808"/>
            <a:ext cx="4536504" cy="4444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746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200" dirty="0"/>
              <a:t>L</a:t>
            </a:r>
            <a:r>
              <a:rPr lang="es-SV" sz="3200" dirty="0" smtClean="0"/>
              <a:t>a </a:t>
            </a:r>
            <a:r>
              <a:rPr lang="es-SV" sz="3200" dirty="0"/>
              <a:t>primera causa por la cual los matrimonios se divorcian es por problemas financieros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7200800" cy="4781128"/>
          </a:xfrm>
        </p:spPr>
        <p:txBody>
          <a:bodyPr>
            <a:normAutofit/>
          </a:bodyPr>
          <a:lstStyle/>
          <a:p>
            <a:endParaRPr lang="es-SV" dirty="0" smtClean="0"/>
          </a:p>
        </p:txBody>
      </p:sp>
      <p:pic>
        <p:nvPicPr>
          <p:cNvPr id="1026" name="Picture 2" descr="http://www.bienestar.com.do/UserFiles/Image/PhotosToGoUnlimited-10690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2776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00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200" dirty="0"/>
              <a:t>¿Cómo salvarnos del descalabro económico?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600200"/>
            <a:ext cx="7200800" cy="4781128"/>
          </a:xfrm>
        </p:spPr>
        <p:txBody>
          <a:bodyPr>
            <a:normAutofit/>
          </a:bodyPr>
          <a:lstStyle/>
          <a:p>
            <a:endParaRPr lang="es-SV" dirty="0" smtClean="0"/>
          </a:p>
        </p:txBody>
      </p:sp>
      <p:pic>
        <p:nvPicPr>
          <p:cNvPr id="2050" name="Picture 2" descr="http://img.docstoccdn.com/thumb/orig/740039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412776"/>
            <a:ext cx="530702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31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949</Words>
  <Application>Microsoft Office PowerPoint</Application>
  <PresentationFormat>On-screen Show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Britannic Bold</vt:lpstr>
      <vt:lpstr>Calibri</vt:lpstr>
      <vt:lpstr>Futura LtCn BT</vt:lpstr>
      <vt:lpstr>Goudy Old Style</vt:lpstr>
      <vt:lpstr>Times New Roman</vt:lpstr>
      <vt:lpstr>Tema de Office</vt:lpstr>
      <vt:lpstr>PCI</vt:lpstr>
      <vt:lpstr>MI DINERO Y SU DESTINO</vt:lpstr>
      <vt:lpstr>Lucas 14:30</vt:lpstr>
      <vt:lpstr>Es posible que el área de la vida en la que más soñamos con el éxito de nuestros proyectos es la financiera</vt:lpstr>
      <vt:lpstr>La respuesta es muy simple:  falta de planificación</vt:lpstr>
      <vt:lpstr>Este hombre ya no pudo terminar lo que comenzó a construir</vt:lpstr>
      <vt:lpstr>La planificación que triunfa</vt:lpstr>
      <vt:lpstr>La primera causa por la cual los matrimonios se divorcian es por problemas financieros</vt:lpstr>
      <vt:lpstr>¿Cómo salvarnos del descalabro económico? </vt:lpstr>
      <vt:lpstr>Lucas 14:28</vt:lpstr>
      <vt:lpstr>El orden de este mandamiento</vt:lpstr>
      <vt:lpstr>Principio general que no falla</vt:lpstr>
      <vt:lpstr>Su salario</vt:lpstr>
      <vt:lpstr>Debe “calcular el costo” de todos sus proyectos, necesidades y deseos</vt:lpstr>
      <vt:lpstr>Como ganar la guerra</vt:lpstr>
      <vt:lpstr>Lucas 14:31</vt:lpstr>
      <vt:lpstr>Guerra financiera</vt:lpstr>
      <vt:lpstr>5 Estrategias</vt:lpstr>
      <vt:lpstr>1. Sígale la pista a su dinero</vt:lpstr>
      <vt:lpstr>2. Con el registro anterior, haga un balance comparando lo que gastó en el mes con sus ingresos durante el mismo período</vt:lpstr>
      <vt:lpstr>3. Evalúe cada gasto</vt:lpstr>
      <vt:lpstr>4. Establezca una meta</vt:lpstr>
      <vt:lpstr>5. Resista las tentaciones</vt:lpstr>
      <vt:lpstr>Una Guerra</vt:lpstr>
      <vt:lpstr>Recuerde</vt:lpstr>
      <vt:lpstr>Escriba un proyecto que requiera un plan financiero para poder ejecutarlo</vt:lpstr>
      <vt:lpstr>PCI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del Carmen</dc:creator>
  <cp:lastModifiedBy>Javier Mejia</cp:lastModifiedBy>
  <cp:revision>382</cp:revision>
  <dcterms:created xsi:type="dcterms:W3CDTF">2012-09-16T21:46:51Z</dcterms:created>
  <dcterms:modified xsi:type="dcterms:W3CDTF">2013-10-24T23:26:11Z</dcterms:modified>
</cp:coreProperties>
</file>