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390" r:id="rId4"/>
    <p:sldId id="393" r:id="rId5"/>
    <p:sldId id="394" r:id="rId6"/>
    <p:sldId id="382" r:id="rId7"/>
    <p:sldId id="380" r:id="rId8"/>
    <p:sldId id="392"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316" r:id="rId26"/>
    <p:sldId id="288" r:id="rId27"/>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AA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6" d="100"/>
          <a:sy n="106" d="100"/>
        </p:scale>
        <p:origin x="-13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B1716-FC0D-4DA0-9859-5B7322F8ECC0}" type="doc">
      <dgm:prSet loTypeId="urn:microsoft.com/office/officeart/2011/layout/CircleProcess#1" loCatId="process" qsTypeId="urn:microsoft.com/office/officeart/2005/8/quickstyle/3d1" qsCatId="3D" csTypeId="urn:microsoft.com/office/officeart/2005/8/colors/colorful1#1" csCatId="colorful" phldr="1"/>
      <dgm:spPr/>
      <dgm:t>
        <a:bodyPr/>
        <a:lstStyle/>
        <a:p>
          <a:endParaRPr lang="es-SV"/>
        </a:p>
      </dgm:t>
    </dgm:pt>
    <dgm:pt modelId="{14A503DC-67D6-4A77-A12F-5ECE01913AC9}">
      <dgm:prSet phldrT="[Texto]"/>
      <dgm:spPr/>
      <dgm:t>
        <a:bodyPr/>
        <a:lstStyle/>
        <a:p>
          <a:r>
            <a:rPr lang="es-SV" dirty="0" smtClean="0"/>
            <a:t>Egoísmo</a:t>
          </a:r>
          <a:endParaRPr lang="es-SV" dirty="0"/>
        </a:p>
      </dgm:t>
    </dgm:pt>
    <dgm:pt modelId="{081E93AF-0DB0-48ED-A614-7C13A68B1BE0}" type="parTrans" cxnId="{D5C58AE2-470D-43D8-8408-779811F7727E}">
      <dgm:prSet/>
      <dgm:spPr/>
      <dgm:t>
        <a:bodyPr/>
        <a:lstStyle/>
        <a:p>
          <a:endParaRPr lang="es-SV"/>
        </a:p>
      </dgm:t>
    </dgm:pt>
    <dgm:pt modelId="{E359A4E8-F197-4FE5-852A-749BD26C70DC}" type="sibTrans" cxnId="{D5C58AE2-470D-43D8-8408-779811F7727E}">
      <dgm:prSet/>
      <dgm:spPr/>
      <dgm:t>
        <a:bodyPr/>
        <a:lstStyle/>
        <a:p>
          <a:endParaRPr lang="es-SV"/>
        </a:p>
      </dgm:t>
    </dgm:pt>
    <dgm:pt modelId="{4AC95720-E456-43C8-9B29-1D113247FC4E}">
      <dgm:prSet phldrT="[Texto]"/>
      <dgm:spPr/>
      <dgm:t>
        <a:bodyPr/>
        <a:lstStyle/>
        <a:p>
          <a:r>
            <a:rPr lang="es-SV" dirty="0" smtClean="0"/>
            <a:t>Codicia</a:t>
          </a:r>
          <a:endParaRPr lang="es-SV" dirty="0"/>
        </a:p>
      </dgm:t>
    </dgm:pt>
    <dgm:pt modelId="{4D5E70CE-7642-4349-9778-5A7D53543970}" type="parTrans" cxnId="{AFF73768-1533-47D4-9992-BADC883E7FCD}">
      <dgm:prSet/>
      <dgm:spPr/>
      <dgm:t>
        <a:bodyPr/>
        <a:lstStyle/>
        <a:p>
          <a:endParaRPr lang="es-SV"/>
        </a:p>
      </dgm:t>
    </dgm:pt>
    <dgm:pt modelId="{D431193E-B823-4AB8-9D53-095783BDDFF5}" type="sibTrans" cxnId="{AFF73768-1533-47D4-9992-BADC883E7FCD}">
      <dgm:prSet/>
      <dgm:spPr/>
      <dgm:t>
        <a:bodyPr/>
        <a:lstStyle/>
        <a:p>
          <a:endParaRPr lang="es-SV"/>
        </a:p>
      </dgm:t>
    </dgm:pt>
    <dgm:pt modelId="{19F60C75-C4B5-4619-A5C4-17F414B2F861}" type="pres">
      <dgm:prSet presAssocID="{2E4B1716-FC0D-4DA0-9859-5B7322F8ECC0}" presName="Name0" presStyleCnt="0">
        <dgm:presLayoutVars>
          <dgm:chMax val="11"/>
          <dgm:chPref val="11"/>
          <dgm:dir/>
          <dgm:resizeHandles/>
        </dgm:presLayoutVars>
      </dgm:prSet>
      <dgm:spPr/>
      <dgm:t>
        <a:bodyPr/>
        <a:lstStyle/>
        <a:p>
          <a:endParaRPr lang="es-SV"/>
        </a:p>
      </dgm:t>
    </dgm:pt>
    <dgm:pt modelId="{6BB5AB63-86FA-4D55-9231-2F72BAA587AD}" type="pres">
      <dgm:prSet presAssocID="{4AC95720-E456-43C8-9B29-1D113247FC4E}" presName="Accent2" presStyleCnt="0"/>
      <dgm:spPr/>
    </dgm:pt>
    <dgm:pt modelId="{66B0AFDD-E58A-4481-A3FF-336D2B1F388F}" type="pres">
      <dgm:prSet presAssocID="{4AC95720-E456-43C8-9B29-1D113247FC4E}" presName="Accent" presStyleLbl="node1" presStyleIdx="0" presStyleCnt="2"/>
      <dgm:spPr/>
    </dgm:pt>
    <dgm:pt modelId="{103733E0-D2D4-4024-B54E-5C4A4F5EB7A2}" type="pres">
      <dgm:prSet presAssocID="{4AC95720-E456-43C8-9B29-1D113247FC4E}" presName="ParentBackground2" presStyleCnt="0"/>
      <dgm:spPr/>
    </dgm:pt>
    <dgm:pt modelId="{C395909E-FDB6-4234-BAF4-7C78B61EA9C5}" type="pres">
      <dgm:prSet presAssocID="{4AC95720-E456-43C8-9B29-1D113247FC4E}" presName="ParentBackground" presStyleLbl="fgAcc1" presStyleIdx="0" presStyleCnt="2"/>
      <dgm:spPr/>
      <dgm:t>
        <a:bodyPr/>
        <a:lstStyle/>
        <a:p>
          <a:endParaRPr lang="es-SV"/>
        </a:p>
      </dgm:t>
    </dgm:pt>
    <dgm:pt modelId="{3317A1D3-B65F-4D78-BA5D-C8CB13E483E5}" type="pres">
      <dgm:prSet presAssocID="{4AC95720-E456-43C8-9B29-1D113247FC4E}" presName="Parent2" presStyleLbl="revTx" presStyleIdx="0" presStyleCnt="0">
        <dgm:presLayoutVars>
          <dgm:chMax val="1"/>
          <dgm:chPref val="1"/>
          <dgm:bulletEnabled val="1"/>
        </dgm:presLayoutVars>
      </dgm:prSet>
      <dgm:spPr/>
      <dgm:t>
        <a:bodyPr/>
        <a:lstStyle/>
        <a:p>
          <a:endParaRPr lang="es-SV"/>
        </a:p>
      </dgm:t>
    </dgm:pt>
    <dgm:pt modelId="{68CEFCFD-C3AA-434F-ACDC-816503376645}" type="pres">
      <dgm:prSet presAssocID="{14A503DC-67D6-4A77-A12F-5ECE01913AC9}" presName="Accent1" presStyleCnt="0"/>
      <dgm:spPr/>
    </dgm:pt>
    <dgm:pt modelId="{4C1FF59B-5311-403E-B732-50EDD67EAB03}" type="pres">
      <dgm:prSet presAssocID="{14A503DC-67D6-4A77-A12F-5ECE01913AC9}" presName="Accent" presStyleLbl="node1" presStyleIdx="1" presStyleCnt="2"/>
      <dgm:spPr/>
    </dgm:pt>
    <dgm:pt modelId="{B41B5BF2-31FB-4C64-9225-93D60519CB81}" type="pres">
      <dgm:prSet presAssocID="{14A503DC-67D6-4A77-A12F-5ECE01913AC9}" presName="ParentBackground1" presStyleCnt="0"/>
      <dgm:spPr/>
    </dgm:pt>
    <dgm:pt modelId="{7768D919-3128-4DE9-8637-C2CA2D6C57BE}" type="pres">
      <dgm:prSet presAssocID="{14A503DC-67D6-4A77-A12F-5ECE01913AC9}" presName="ParentBackground" presStyleLbl="fgAcc1" presStyleIdx="1" presStyleCnt="2"/>
      <dgm:spPr/>
      <dgm:t>
        <a:bodyPr/>
        <a:lstStyle/>
        <a:p>
          <a:endParaRPr lang="es-SV"/>
        </a:p>
      </dgm:t>
    </dgm:pt>
    <dgm:pt modelId="{C3A4D8D1-4A27-4459-B0C0-A2CCA50F2EF7}" type="pres">
      <dgm:prSet presAssocID="{14A503DC-67D6-4A77-A12F-5ECE01913AC9}" presName="Parent1" presStyleLbl="revTx" presStyleIdx="0" presStyleCnt="0">
        <dgm:presLayoutVars>
          <dgm:chMax val="1"/>
          <dgm:chPref val="1"/>
          <dgm:bulletEnabled val="1"/>
        </dgm:presLayoutVars>
      </dgm:prSet>
      <dgm:spPr/>
      <dgm:t>
        <a:bodyPr/>
        <a:lstStyle/>
        <a:p>
          <a:endParaRPr lang="es-SV"/>
        </a:p>
      </dgm:t>
    </dgm:pt>
  </dgm:ptLst>
  <dgm:cxnLst>
    <dgm:cxn modelId="{9EBA078A-4079-420C-A6C8-D1CFB4628FCB}" type="presOf" srcId="{14A503DC-67D6-4A77-A12F-5ECE01913AC9}" destId="{C3A4D8D1-4A27-4459-B0C0-A2CCA50F2EF7}" srcOrd="1" destOrd="0" presId="urn:microsoft.com/office/officeart/2011/layout/CircleProcess#1"/>
    <dgm:cxn modelId="{1DDD1E6E-BC15-42B5-BF67-08B64DC5751C}" type="presOf" srcId="{2E4B1716-FC0D-4DA0-9859-5B7322F8ECC0}" destId="{19F60C75-C4B5-4619-A5C4-17F414B2F861}" srcOrd="0" destOrd="0" presId="urn:microsoft.com/office/officeart/2011/layout/CircleProcess#1"/>
    <dgm:cxn modelId="{7E6181F6-4D7E-44EF-A811-BF4E88119029}" type="presOf" srcId="{4AC95720-E456-43C8-9B29-1D113247FC4E}" destId="{C395909E-FDB6-4234-BAF4-7C78B61EA9C5}" srcOrd="0" destOrd="0" presId="urn:microsoft.com/office/officeart/2011/layout/CircleProcess#1"/>
    <dgm:cxn modelId="{BF87B4FB-1B2A-4FE9-8AB1-BA099B80E92F}" type="presOf" srcId="{14A503DC-67D6-4A77-A12F-5ECE01913AC9}" destId="{7768D919-3128-4DE9-8637-C2CA2D6C57BE}" srcOrd="0" destOrd="0" presId="urn:microsoft.com/office/officeart/2011/layout/CircleProcess#1"/>
    <dgm:cxn modelId="{AFF73768-1533-47D4-9992-BADC883E7FCD}" srcId="{2E4B1716-FC0D-4DA0-9859-5B7322F8ECC0}" destId="{4AC95720-E456-43C8-9B29-1D113247FC4E}" srcOrd="1" destOrd="0" parTransId="{4D5E70CE-7642-4349-9778-5A7D53543970}" sibTransId="{D431193E-B823-4AB8-9D53-095783BDDFF5}"/>
    <dgm:cxn modelId="{7BD351D6-A15D-485D-A7A3-12984C959445}" type="presOf" srcId="{4AC95720-E456-43C8-9B29-1D113247FC4E}" destId="{3317A1D3-B65F-4D78-BA5D-C8CB13E483E5}" srcOrd="1" destOrd="0" presId="urn:microsoft.com/office/officeart/2011/layout/CircleProcess#1"/>
    <dgm:cxn modelId="{D5C58AE2-470D-43D8-8408-779811F7727E}" srcId="{2E4B1716-FC0D-4DA0-9859-5B7322F8ECC0}" destId="{14A503DC-67D6-4A77-A12F-5ECE01913AC9}" srcOrd="0" destOrd="0" parTransId="{081E93AF-0DB0-48ED-A614-7C13A68B1BE0}" sibTransId="{E359A4E8-F197-4FE5-852A-749BD26C70DC}"/>
    <dgm:cxn modelId="{6CB0CB18-583A-4266-9FB5-91C4F76EF5AA}" type="presParOf" srcId="{19F60C75-C4B5-4619-A5C4-17F414B2F861}" destId="{6BB5AB63-86FA-4D55-9231-2F72BAA587AD}" srcOrd="0" destOrd="0" presId="urn:microsoft.com/office/officeart/2011/layout/CircleProcess#1"/>
    <dgm:cxn modelId="{A9AFE76F-AEF1-4002-9474-AACBFAC32208}" type="presParOf" srcId="{6BB5AB63-86FA-4D55-9231-2F72BAA587AD}" destId="{66B0AFDD-E58A-4481-A3FF-336D2B1F388F}" srcOrd="0" destOrd="0" presId="urn:microsoft.com/office/officeart/2011/layout/CircleProcess#1"/>
    <dgm:cxn modelId="{DD5BDC73-8C48-4721-A659-5B626C4818F9}" type="presParOf" srcId="{19F60C75-C4B5-4619-A5C4-17F414B2F861}" destId="{103733E0-D2D4-4024-B54E-5C4A4F5EB7A2}" srcOrd="1" destOrd="0" presId="urn:microsoft.com/office/officeart/2011/layout/CircleProcess#1"/>
    <dgm:cxn modelId="{2D581977-28BE-4D01-85FA-38434034C603}" type="presParOf" srcId="{103733E0-D2D4-4024-B54E-5C4A4F5EB7A2}" destId="{C395909E-FDB6-4234-BAF4-7C78B61EA9C5}" srcOrd="0" destOrd="0" presId="urn:microsoft.com/office/officeart/2011/layout/CircleProcess#1"/>
    <dgm:cxn modelId="{28101907-4A9F-4E6C-9910-0C6C7900BBCA}" type="presParOf" srcId="{19F60C75-C4B5-4619-A5C4-17F414B2F861}" destId="{3317A1D3-B65F-4D78-BA5D-C8CB13E483E5}" srcOrd="2" destOrd="0" presId="urn:microsoft.com/office/officeart/2011/layout/CircleProcess#1"/>
    <dgm:cxn modelId="{2E635D42-7E37-4733-90EF-8AB28E2AEBB2}" type="presParOf" srcId="{19F60C75-C4B5-4619-A5C4-17F414B2F861}" destId="{68CEFCFD-C3AA-434F-ACDC-816503376645}" srcOrd="3" destOrd="0" presId="urn:microsoft.com/office/officeart/2011/layout/CircleProcess#1"/>
    <dgm:cxn modelId="{09FF0ABD-91FD-4C33-BF14-F9C398B0674B}" type="presParOf" srcId="{68CEFCFD-C3AA-434F-ACDC-816503376645}" destId="{4C1FF59B-5311-403E-B732-50EDD67EAB03}" srcOrd="0" destOrd="0" presId="urn:microsoft.com/office/officeart/2011/layout/CircleProcess#1"/>
    <dgm:cxn modelId="{9D915B91-4C08-45F1-9954-BEEBE71C9DD0}" type="presParOf" srcId="{19F60C75-C4B5-4619-A5C4-17F414B2F861}" destId="{B41B5BF2-31FB-4C64-9225-93D60519CB81}" srcOrd="4" destOrd="0" presId="urn:microsoft.com/office/officeart/2011/layout/CircleProcess#1"/>
    <dgm:cxn modelId="{3D92F5FD-4BA2-4982-AC30-8B3DEA5482FE}" type="presParOf" srcId="{B41B5BF2-31FB-4C64-9225-93D60519CB81}" destId="{7768D919-3128-4DE9-8637-C2CA2D6C57BE}" srcOrd="0" destOrd="0" presId="urn:microsoft.com/office/officeart/2011/layout/CircleProcess#1"/>
    <dgm:cxn modelId="{7A99645A-DAF0-443F-9152-7BF4771CFE2A}" type="presParOf" srcId="{19F60C75-C4B5-4619-A5C4-17F414B2F861}" destId="{C3A4D8D1-4A27-4459-B0C0-A2CCA50F2EF7}" srcOrd="5" destOrd="0" presId="urn:microsoft.com/office/officeart/2011/layout/Circle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63EB54-1320-4FC5-95D5-95660AC537B1}" type="doc">
      <dgm:prSet loTypeId="urn:microsoft.com/office/officeart/2009/3/layout/OpposingIdeas" loCatId="relationship" qsTypeId="urn:microsoft.com/office/officeart/2005/8/quickstyle/simple3" qsCatId="simple" csTypeId="urn:microsoft.com/office/officeart/2005/8/colors/colorful3" csCatId="colorful" phldr="1"/>
      <dgm:spPr/>
      <dgm:t>
        <a:bodyPr/>
        <a:lstStyle/>
        <a:p>
          <a:endParaRPr lang="es-SV"/>
        </a:p>
      </dgm:t>
    </dgm:pt>
    <dgm:pt modelId="{D28228EC-8503-4D23-BABC-85319160100A}">
      <dgm:prSet phldrT="[Texto]"/>
      <dgm:spPr/>
      <dgm:t>
        <a:bodyPr/>
        <a:lstStyle/>
        <a:p>
          <a:r>
            <a:rPr lang="es-SV" dirty="0" smtClean="0"/>
            <a:t>Ansiar o desear vehementemente una cosa (Éxodo 20:17)</a:t>
          </a:r>
          <a:endParaRPr lang="es-SV" dirty="0"/>
        </a:p>
      </dgm:t>
    </dgm:pt>
    <dgm:pt modelId="{D3F0BD54-10E6-4786-AF19-4C8DF0597463}" type="parTrans" cxnId="{9A080539-9D4D-4C26-8CD9-89CE7ACFEA18}">
      <dgm:prSet/>
      <dgm:spPr/>
      <dgm:t>
        <a:bodyPr/>
        <a:lstStyle/>
        <a:p>
          <a:endParaRPr lang="es-SV"/>
        </a:p>
      </dgm:t>
    </dgm:pt>
    <dgm:pt modelId="{78C36B36-09AE-4FD5-B26D-68DDEE692413}" type="sibTrans" cxnId="{9A080539-9D4D-4C26-8CD9-89CE7ACFEA18}">
      <dgm:prSet/>
      <dgm:spPr/>
      <dgm:t>
        <a:bodyPr/>
        <a:lstStyle/>
        <a:p>
          <a:endParaRPr lang="es-SV"/>
        </a:p>
      </dgm:t>
    </dgm:pt>
    <dgm:pt modelId="{BFC0DC76-F4F6-4122-BC6A-1F18B5D18E03}">
      <dgm:prSet phldrT="[Texto]"/>
      <dgm:spPr/>
      <dgm:t>
        <a:bodyPr/>
        <a:lstStyle/>
        <a:p>
          <a:r>
            <a:rPr lang="es-SV" dirty="0" smtClean="0"/>
            <a:t>Deseo o apetito ansioso y excesivo de bienes y riquezas (</a:t>
          </a:r>
          <a:r>
            <a:rPr lang="es-HN" dirty="0" smtClean="0"/>
            <a:t>Hechos 20:38</a:t>
          </a:r>
          <a:r>
            <a:rPr lang="es-SV" dirty="0" smtClean="0"/>
            <a:t>)</a:t>
          </a:r>
          <a:endParaRPr lang="es-SV" dirty="0"/>
        </a:p>
      </dgm:t>
    </dgm:pt>
    <dgm:pt modelId="{07916243-893B-4978-BC94-501534A0606D}" type="parTrans" cxnId="{027DA885-750B-45A2-B9CA-E5E2745DE0C0}">
      <dgm:prSet/>
      <dgm:spPr/>
      <dgm:t>
        <a:bodyPr/>
        <a:lstStyle/>
        <a:p>
          <a:endParaRPr lang="es-SV"/>
        </a:p>
      </dgm:t>
    </dgm:pt>
    <dgm:pt modelId="{9E9AC7A3-0F10-45A6-B7E7-846287DE746C}" type="sibTrans" cxnId="{027DA885-750B-45A2-B9CA-E5E2745DE0C0}">
      <dgm:prSet/>
      <dgm:spPr/>
      <dgm:t>
        <a:bodyPr/>
        <a:lstStyle/>
        <a:p>
          <a:endParaRPr lang="es-SV"/>
        </a:p>
      </dgm:t>
    </dgm:pt>
    <dgm:pt modelId="{7BE9E582-96C3-4168-80D2-975D47C49344}">
      <dgm:prSet phldrT="[Texto]"/>
      <dgm:spPr/>
      <dgm:t>
        <a:bodyPr/>
        <a:lstStyle/>
        <a:p>
          <a:endParaRPr lang="es-SV" dirty="0"/>
        </a:p>
      </dgm:t>
    </dgm:pt>
    <dgm:pt modelId="{19C07ABC-82DB-4482-AF74-DF21F1C81995}" type="parTrans" cxnId="{DA22A25D-8B73-45F2-A476-8133663AF199}">
      <dgm:prSet/>
      <dgm:spPr/>
      <dgm:t>
        <a:bodyPr/>
        <a:lstStyle/>
        <a:p>
          <a:endParaRPr lang="es-SV"/>
        </a:p>
      </dgm:t>
    </dgm:pt>
    <dgm:pt modelId="{32FE74D4-DE22-404B-8A62-6CFE57F66476}" type="sibTrans" cxnId="{DA22A25D-8B73-45F2-A476-8133663AF199}">
      <dgm:prSet/>
      <dgm:spPr/>
      <dgm:t>
        <a:bodyPr/>
        <a:lstStyle/>
        <a:p>
          <a:endParaRPr lang="es-SV"/>
        </a:p>
      </dgm:t>
    </dgm:pt>
    <dgm:pt modelId="{7E8A623A-6108-4AD4-991A-6840881F9419}">
      <dgm:prSet phldrT="[Texto]"/>
      <dgm:spPr/>
      <dgm:t>
        <a:bodyPr/>
        <a:lstStyle/>
        <a:p>
          <a:endParaRPr lang="es-SV" dirty="0"/>
        </a:p>
      </dgm:t>
    </dgm:pt>
    <dgm:pt modelId="{1A391F13-1762-4403-9D8C-BDF8621D93C2}" type="parTrans" cxnId="{049B89CC-54F8-46E7-8B8B-5A56E8DF925C}">
      <dgm:prSet/>
      <dgm:spPr/>
      <dgm:t>
        <a:bodyPr/>
        <a:lstStyle/>
        <a:p>
          <a:endParaRPr lang="es-SV"/>
        </a:p>
      </dgm:t>
    </dgm:pt>
    <dgm:pt modelId="{F1243875-097A-41D1-B284-FC92CDC6608C}" type="sibTrans" cxnId="{049B89CC-54F8-46E7-8B8B-5A56E8DF925C}">
      <dgm:prSet/>
      <dgm:spPr/>
      <dgm:t>
        <a:bodyPr/>
        <a:lstStyle/>
        <a:p>
          <a:endParaRPr lang="es-SV"/>
        </a:p>
      </dgm:t>
    </dgm:pt>
    <dgm:pt modelId="{4CCFABAC-D59E-4447-AB05-633D6F0E8EFC}" type="pres">
      <dgm:prSet presAssocID="{7863EB54-1320-4FC5-95D5-95660AC537B1}" presName="Name0" presStyleCnt="0">
        <dgm:presLayoutVars>
          <dgm:chMax val="2"/>
          <dgm:dir/>
          <dgm:animOne val="branch"/>
          <dgm:animLvl val="lvl"/>
          <dgm:resizeHandles val="exact"/>
        </dgm:presLayoutVars>
      </dgm:prSet>
      <dgm:spPr/>
      <dgm:t>
        <a:bodyPr/>
        <a:lstStyle/>
        <a:p>
          <a:endParaRPr lang="en-US"/>
        </a:p>
      </dgm:t>
    </dgm:pt>
    <dgm:pt modelId="{82B6CA72-C895-4C8A-9EF8-68AA799166DB}" type="pres">
      <dgm:prSet presAssocID="{7863EB54-1320-4FC5-95D5-95660AC537B1}" presName="Background" presStyleLbl="node1" presStyleIdx="0" presStyleCnt="1"/>
      <dgm:spPr/>
    </dgm:pt>
    <dgm:pt modelId="{3FD73733-78AC-4998-95C0-AB1467EA82CB}" type="pres">
      <dgm:prSet presAssocID="{7863EB54-1320-4FC5-95D5-95660AC537B1}" presName="Divider" presStyleLbl="callout" presStyleIdx="0" presStyleCnt="1"/>
      <dgm:spPr/>
    </dgm:pt>
    <dgm:pt modelId="{B5A438A2-AF7B-4F8E-9CAB-D2F356DD8D4F}" type="pres">
      <dgm:prSet presAssocID="{7863EB54-1320-4FC5-95D5-95660AC537B1}" presName="ChildText1" presStyleLbl="revTx" presStyleIdx="0" presStyleCnt="0">
        <dgm:presLayoutVars>
          <dgm:chMax val="0"/>
          <dgm:chPref val="0"/>
          <dgm:bulletEnabled val="1"/>
        </dgm:presLayoutVars>
      </dgm:prSet>
      <dgm:spPr/>
      <dgm:t>
        <a:bodyPr/>
        <a:lstStyle/>
        <a:p>
          <a:endParaRPr lang="en-US"/>
        </a:p>
      </dgm:t>
    </dgm:pt>
    <dgm:pt modelId="{DA64A0EA-DA2E-44B2-AAFE-E08AEEC09577}" type="pres">
      <dgm:prSet presAssocID="{7863EB54-1320-4FC5-95D5-95660AC537B1}" presName="ChildText2" presStyleLbl="revTx" presStyleIdx="0" presStyleCnt="0">
        <dgm:presLayoutVars>
          <dgm:chMax val="0"/>
          <dgm:chPref val="0"/>
          <dgm:bulletEnabled val="1"/>
        </dgm:presLayoutVars>
      </dgm:prSet>
      <dgm:spPr/>
      <dgm:t>
        <a:bodyPr/>
        <a:lstStyle/>
        <a:p>
          <a:endParaRPr lang="en-US"/>
        </a:p>
      </dgm:t>
    </dgm:pt>
    <dgm:pt modelId="{28D37498-ABE5-4E12-8C7D-946AFC34E3C7}" type="pres">
      <dgm:prSet presAssocID="{7863EB54-1320-4FC5-95D5-95660AC537B1}" presName="ParentText1" presStyleLbl="revTx" presStyleIdx="0" presStyleCnt="0">
        <dgm:presLayoutVars>
          <dgm:chMax val="1"/>
          <dgm:chPref val="1"/>
        </dgm:presLayoutVars>
      </dgm:prSet>
      <dgm:spPr/>
      <dgm:t>
        <a:bodyPr/>
        <a:lstStyle/>
        <a:p>
          <a:endParaRPr lang="en-US"/>
        </a:p>
      </dgm:t>
    </dgm:pt>
    <dgm:pt modelId="{2CFF0D76-4D5D-4E38-95A4-7548B5EA038F}" type="pres">
      <dgm:prSet presAssocID="{7863EB54-1320-4FC5-95D5-95660AC537B1}" presName="ParentShape1" presStyleLbl="alignImgPlace1" presStyleIdx="0" presStyleCnt="2">
        <dgm:presLayoutVars/>
      </dgm:prSet>
      <dgm:spPr/>
      <dgm:t>
        <a:bodyPr/>
        <a:lstStyle/>
        <a:p>
          <a:endParaRPr lang="en-US"/>
        </a:p>
      </dgm:t>
    </dgm:pt>
    <dgm:pt modelId="{A1AF5E4F-1BF2-4C97-8B09-FB3D4DCCEC7F}" type="pres">
      <dgm:prSet presAssocID="{7863EB54-1320-4FC5-95D5-95660AC537B1}" presName="ParentText2" presStyleLbl="revTx" presStyleIdx="0" presStyleCnt="0">
        <dgm:presLayoutVars>
          <dgm:chMax val="1"/>
          <dgm:chPref val="1"/>
        </dgm:presLayoutVars>
      </dgm:prSet>
      <dgm:spPr/>
      <dgm:t>
        <a:bodyPr/>
        <a:lstStyle/>
        <a:p>
          <a:endParaRPr lang="es-SV"/>
        </a:p>
      </dgm:t>
    </dgm:pt>
    <dgm:pt modelId="{D2536BF4-1DBB-4E23-B3C4-4AC9E129282E}" type="pres">
      <dgm:prSet presAssocID="{7863EB54-1320-4FC5-95D5-95660AC537B1}" presName="ParentShape2" presStyleLbl="alignImgPlace1" presStyleIdx="1" presStyleCnt="2">
        <dgm:presLayoutVars/>
      </dgm:prSet>
      <dgm:spPr/>
      <dgm:t>
        <a:bodyPr/>
        <a:lstStyle/>
        <a:p>
          <a:endParaRPr lang="es-SV"/>
        </a:p>
      </dgm:t>
    </dgm:pt>
  </dgm:ptLst>
  <dgm:cxnLst>
    <dgm:cxn modelId="{9A080539-9D4D-4C26-8CD9-89CE7ACFEA18}" srcId="{7BE9E582-96C3-4168-80D2-975D47C49344}" destId="{D28228EC-8503-4D23-BABC-85319160100A}" srcOrd="0" destOrd="0" parTransId="{D3F0BD54-10E6-4786-AF19-4C8DF0597463}" sibTransId="{78C36B36-09AE-4FD5-B26D-68DDEE692413}"/>
    <dgm:cxn modelId="{226E5476-D231-468C-8025-3EEE5CFE3317}" type="presOf" srcId="{7E8A623A-6108-4AD4-991A-6840881F9419}" destId="{A1AF5E4F-1BF2-4C97-8B09-FB3D4DCCEC7F}" srcOrd="0" destOrd="0" presId="urn:microsoft.com/office/officeart/2009/3/layout/OpposingIdeas"/>
    <dgm:cxn modelId="{049B89CC-54F8-46E7-8B8B-5A56E8DF925C}" srcId="{7863EB54-1320-4FC5-95D5-95660AC537B1}" destId="{7E8A623A-6108-4AD4-991A-6840881F9419}" srcOrd="1" destOrd="0" parTransId="{1A391F13-1762-4403-9D8C-BDF8621D93C2}" sibTransId="{F1243875-097A-41D1-B284-FC92CDC6608C}"/>
    <dgm:cxn modelId="{EAB10698-EBF0-4DF5-B7B3-F7485114F7F4}" type="presOf" srcId="{7863EB54-1320-4FC5-95D5-95660AC537B1}" destId="{4CCFABAC-D59E-4447-AB05-633D6F0E8EFC}" srcOrd="0" destOrd="0" presId="urn:microsoft.com/office/officeart/2009/3/layout/OpposingIdeas"/>
    <dgm:cxn modelId="{EA800938-9B52-484B-96FC-59D3D4FDC902}" type="presOf" srcId="{D28228EC-8503-4D23-BABC-85319160100A}" destId="{B5A438A2-AF7B-4F8E-9CAB-D2F356DD8D4F}" srcOrd="0" destOrd="0" presId="urn:microsoft.com/office/officeart/2009/3/layout/OpposingIdeas"/>
    <dgm:cxn modelId="{DA22A25D-8B73-45F2-A476-8133663AF199}" srcId="{7863EB54-1320-4FC5-95D5-95660AC537B1}" destId="{7BE9E582-96C3-4168-80D2-975D47C49344}" srcOrd="0" destOrd="0" parTransId="{19C07ABC-82DB-4482-AF74-DF21F1C81995}" sibTransId="{32FE74D4-DE22-404B-8A62-6CFE57F66476}"/>
    <dgm:cxn modelId="{C08CDACC-ABB5-4AA9-A858-ED3A4FE80B1C}" type="presOf" srcId="{BFC0DC76-F4F6-4122-BC6A-1F18B5D18E03}" destId="{DA64A0EA-DA2E-44B2-AAFE-E08AEEC09577}" srcOrd="0" destOrd="0" presId="urn:microsoft.com/office/officeart/2009/3/layout/OpposingIdeas"/>
    <dgm:cxn modelId="{701408EF-7A21-4201-B93A-A507E327C31E}" type="presOf" srcId="{7BE9E582-96C3-4168-80D2-975D47C49344}" destId="{2CFF0D76-4D5D-4E38-95A4-7548B5EA038F}" srcOrd="1" destOrd="0" presId="urn:microsoft.com/office/officeart/2009/3/layout/OpposingIdeas"/>
    <dgm:cxn modelId="{14A947CD-8D7E-4133-BAB6-10EA78B79DEF}" type="presOf" srcId="{7BE9E582-96C3-4168-80D2-975D47C49344}" destId="{28D37498-ABE5-4E12-8C7D-946AFC34E3C7}" srcOrd="0" destOrd="0" presId="urn:microsoft.com/office/officeart/2009/3/layout/OpposingIdeas"/>
    <dgm:cxn modelId="{F18BC1C2-2A5E-48DB-8B72-224406250F90}" type="presOf" srcId="{7E8A623A-6108-4AD4-991A-6840881F9419}" destId="{D2536BF4-1DBB-4E23-B3C4-4AC9E129282E}" srcOrd="1" destOrd="0" presId="urn:microsoft.com/office/officeart/2009/3/layout/OpposingIdeas"/>
    <dgm:cxn modelId="{027DA885-750B-45A2-B9CA-E5E2745DE0C0}" srcId="{7E8A623A-6108-4AD4-991A-6840881F9419}" destId="{BFC0DC76-F4F6-4122-BC6A-1F18B5D18E03}" srcOrd="0" destOrd="0" parTransId="{07916243-893B-4978-BC94-501534A0606D}" sibTransId="{9E9AC7A3-0F10-45A6-B7E7-846287DE746C}"/>
    <dgm:cxn modelId="{DAB75FEF-917A-4D63-A93D-7F67C2937303}" type="presParOf" srcId="{4CCFABAC-D59E-4447-AB05-633D6F0E8EFC}" destId="{82B6CA72-C895-4C8A-9EF8-68AA799166DB}" srcOrd="0" destOrd="0" presId="urn:microsoft.com/office/officeart/2009/3/layout/OpposingIdeas"/>
    <dgm:cxn modelId="{4E335F63-5EC4-4B89-BC72-C39A9097C4F5}" type="presParOf" srcId="{4CCFABAC-D59E-4447-AB05-633D6F0E8EFC}" destId="{3FD73733-78AC-4998-95C0-AB1467EA82CB}" srcOrd="1" destOrd="0" presId="urn:microsoft.com/office/officeart/2009/3/layout/OpposingIdeas"/>
    <dgm:cxn modelId="{F0EC1FE5-334D-44C9-A6CA-12132FBA4585}" type="presParOf" srcId="{4CCFABAC-D59E-4447-AB05-633D6F0E8EFC}" destId="{B5A438A2-AF7B-4F8E-9CAB-D2F356DD8D4F}" srcOrd="2" destOrd="0" presId="urn:microsoft.com/office/officeart/2009/3/layout/OpposingIdeas"/>
    <dgm:cxn modelId="{B7B96F68-854F-4645-9C2D-C90EC19FD9B6}" type="presParOf" srcId="{4CCFABAC-D59E-4447-AB05-633D6F0E8EFC}" destId="{DA64A0EA-DA2E-44B2-AAFE-E08AEEC09577}" srcOrd="3" destOrd="0" presId="urn:microsoft.com/office/officeart/2009/3/layout/OpposingIdeas"/>
    <dgm:cxn modelId="{E675BE81-65EE-42FE-B45C-9EF81D713D78}" type="presParOf" srcId="{4CCFABAC-D59E-4447-AB05-633D6F0E8EFC}" destId="{28D37498-ABE5-4E12-8C7D-946AFC34E3C7}" srcOrd="4" destOrd="0" presId="urn:microsoft.com/office/officeart/2009/3/layout/OpposingIdeas"/>
    <dgm:cxn modelId="{F4F0CF87-5AB1-4192-B944-9DA67A4984E7}" type="presParOf" srcId="{4CCFABAC-D59E-4447-AB05-633D6F0E8EFC}" destId="{2CFF0D76-4D5D-4E38-95A4-7548B5EA038F}" srcOrd="5" destOrd="0" presId="urn:microsoft.com/office/officeart/2009/3/layout/OpposingIdeas"/>
    <dgm:cxn modelId="{869C780F-1B32-45B4-9D70-09B8E7E71DE8}" type="presParOf" srcId="{4CCFABAC-D59E-4447-AB05-633D6F0E8EFC}" destId="{A1AF5E4F-1BF2-4C97-8B09-FB3D4DCCEC7F}" srcOrd="6" destOrd="0" presId="urn:microsoft.com/office/officeart/2009/3/layout/OpposingIdeas"/>
    <dgm:cxn modelId="{6A99DF5B-2E7F-4772-9B98-DA31969C1923}" type="presParOf" srcId="{4CCFABAC-D59E-4447-AB05-633D6F0E8EFC}" destId="{D2536BF4-1DBB-4E23-B3C4-4AC9E129282E}" srcOrd="7" destOrd="0" presId="urn:microsoft.com/office/officeart/2009/3/layout/OpposingIdea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3F3CF-9F90-4710-80CC-0241B287F3E8}" type="doc">
      <dgm:prSet loTypeId="urn:microsoft.com/office/officeart/2005/8/layout/hProcess9" loCatId="process" qsTypeId="urn:microsoft.com/office/officeart/2005/8/quickstyle/simple3" qsCatId="simple" csTypeId="urn:microsoft.com/office/officeart/2005/8/colors/colorful2" csCatId="colorful"/>
      <dgm:spPr/>
      <dgm:t>
        <a:bodyPr/>
        <a:lstStyle/>
        <a:p>
          <a:endParaRPr lang="es-SV"/>
        </a:p>
      </dgm:t>
    </dgm:pt>
    <dgm:pt modelId="{90924897-1B6C-44DB-8748-269BC39C3934}">
      <dgm:prSet/>
      <dgm:spPr/>
      <dgm:t>
        <a:bodyPr/>
        <a:lstStyle/>
        <a:p>
          <a:pPr rtl="0"/>
          <a:r>
            <a:rPr lang="es-SV" smtClean="0"/>
            <a:t>Sirve para asignarle un valor a los bienes y servicios que consumimos.</a:t>
          </a:r>
          <a:endParaRPr lang="es-SV"/>
        </a:p>
      </dgm:t>
    </dgm:pt>
    <dgm:pt modelId="{EADE467F-3650-4354-9E7A-EEE30733CD80}" type="parTrans" cxnId="{6E7B35C9-05C1-4B4F-897F-279D14D8F66A}">
      <dgm:prSet/>
      <dgm:spPr/>
      <dgm:t>
        <a:bodyPr/>
        <a:lstStyle/>
        <a:p>
          <a:endParaRPr lang="es-SV"/>
        </a:p>
      </dgm:t>
    </dgm:pt>
    <dgm:pt modelId="{2A55BD4C-F6D5-47A1-868A-6187CA27B5EE}" type="sibTrans" cxnId="{6E7B35C9-05C1-4B4F-897F-279D14D8F66A}">
      <dgm:prSet/>
      <dgm:spPr/>
      <dgm:t>
        <a:bodyPr/>
        <a:lstStyle/>
        <a:p>
          <a:endParaRPr lang="es-SV"/>
        </a:p>
      </dgm:t>
    </dgm:pt>
    <dgm:pt modelId="{C20C92A5-318F-49B9-AF84-3AA1D8D956BE}">
      <dgm:prSet/>
      <dgm:spPr/>
      <dgm:t>
        <a:bodyPr/>
        <a:lstStyle/>
        <a:p>
          <a:pPr rtl="0"/>
          <a:r>
            <a:rPr lang="es-SV" smtClean="0"/>
            <a:t>Es necesario como medio para comprar los bienes y servicios que los comerciantes nos ofrecen.</a:t>
          </a:r>
          <a:endParaRPr lang="es-SV"/>
        </a:p>
      </dgm:t>
    </dgm:pt>
    <dgm:pt modelId="{01D2A3E5-8CD1-4803-B6B7-857EA833E4E5}" type="parTrans" cxnId="{B8DF6F4A-0F1A-444F-9604-3446044A9ABF}">
      <dgm:prSet/>
      <dgm:spPr/>
      <dgm:t>
        <a:bodyPr/>
        <a:lstStyle/>
        <a:p>
          <a:endParaRPr lang="es-SV"/>
        </a:p>
      </dgm:t>
    </dgm:pt>
    <dgm:pt modelId="{42697BD2-8880-4511-A004-BD76C57FBC58}" type="sibTrans" cxnId="{B8DF6F4A-0F1A-444F-9604-3446044A9ABF}">
      <dgm:prSet/>
      <dgm:spPr/>
      <dgm:t>
        <a:bodyPr/>
        <a:lstStyle/>
        <a:p>
          <a:endParaRPr lang="es-SV"/>
        </a:p>
      </dgm:t>
    </dgm:pt>
    <dgm:pt modelId="{CFC8212F-B623-4C88-AE81-F468A6DD9D86}">
      <dgm:prSet/>
      <dgm:spPr/>
      <dgm:t>
        <a:bodyPr/>
        <a:lstStyle/>
        <a:p>
          <a:pPr rtl="0"/>
          <a:r>
            <a:rPr lang="es-SV" smtClean="0"/>
            <a:t>Es útil para ahorrarlo o invertirlo en crear un patrimonio, según las posibilidades nos lo permitan.</a:t>
          </a:r>
          <a:endParaRPr lang="es-SV"/>
        </a:p>
      </dgm:t>
    </dgm:pt>
    <dgm:pt modelId="{93DAC1D6-A1DB-4B0D-8DE9-DB21D5D55EF8}" type="parTrans" cxnId="{22279667-5973-403C-A8E0-C677D61B9A2A}">
      <dgm:prSet/>
      <dgm:spPr/>
      <dgm:t>
        <a:bodyPr/>
        <a:lstStyle/>
        <a:p>
          <a:endParaRPr lang="es-SV"/>
        </a:p>
      </dgm:t>
    </dgm:pt>
    <dgm:pt modelId="{B960CD26-72D9-4BA0-A73E-1CA6EF87A0F8}" type="sibTrans" cxnId="{22279667-5973-403C-A8E0-C677D61B9A2A}">
      <dgm:prSet/>
      <dgm:spPr/>
      <dgm:t>
        <a:bodyPr/>
        <a:lstStyle/>
        <a:p>
          <a:endParaRPr lang="es-SV"/>
        </a:p>
      </dgm:t>
    </dgm:pt>
    <dgm:pt modelId="{26DFAB59-FBEF-44D0-BFBD-FB6996CC611F}" type="pres">
      <dgm:prSet presAssocID="{5C93F3CF-9F90-4710-80CC-0241B287F3E8}" presName="CompostProcess" presStyleCnt="0">
        <dgm:presLayoutVars>
          <dgm:dir/>
          <dgm:resizeHandles val="exact"/>
        </dgm:presLayoutVars>
      </dgm:prSet>
      <dgm:spPr/>
      <dgm:t>
        <a:bodyPr/>
        <a:lstStyle/>
        <a:p>
          <a:endParaRPr lang="en-US"/>
        </a:p>
      </dgm:t>
    </dgm:pt>
    <dgm:pt modelId="{BF02D78A-FF52-4D01-9B58-562242CE3A56}" type="pres">
      <dgm:prSet presAssocID="{5C93F3CF-9F90-4710-80CC-0241B287F3E8}" presName="arrow" presStyleLbl="bgShp" presStyleIdx="0" presStyleCnt="1"/>
      <dgm:spPr/>
    </dgm:pt>
    <dgm:pt modelId="{944A7E35-3477-4DB6-881D-28CCD98C20C3}" type="pres">
      <dgm:prSet presAssocID="{5C93F3CF-9F90-4710-80CC-0241B287F3E8}" presName="linearProcess" presStyleCnt="0"/>
      <dgm:spPr/>
    </dgm:pt>
    <dgm:pt modelId="{E8B84D6D-1F54-4C53-96C3-145ADF88E01B}" type="pres">
      <dgm:prSet presAssocID="{90924897-1B6C-44DB-8748-269BC39C3934}" presName="textNode" presStyleLbl="node1" presStyleIdx="0" presStyleCnt="3">
        <dgm:presLayoutVars>
          <dgm:bulletEnabled val="1"/>
        </dgm:presLayoutVars>
      </dgm:prSet>
      <dgm:spPr/>
      <dgm:t>
        <a:bodyPr/>
        <a:lstStyle/>
        <a:p>
          <a:endParaRPr lang="en-US"/>
        </a:p>
      </dgm:t>
    </dgm:pt>
    <dgm:pt modelId="{F7EB7494-95CC-4AF9-9602-C9BCBDB793AD}" type="pres">
      <dgm:prSet presAssocID="{2A55BD4C-F6D5-47A1-868A-6187CA27B5EE}" presName="sibTrans" presStyleCnt="0"/>
      <dgm:spPr/>
    </dgm:pt>
    <dgm:pt modelId="{423FEFDB-5D22-408B-A877-9574C456A559}" type="pres">
      <dgm:prSet presAssocID="{C20C92A5-318F-49B9-AF84-3AA1D8D956BE}" presName="textNode" presStyleLbl="node1" presStyleIdx="1" presStyleCnt="3">
        <dgm:presLayoutVars>
          <dgm:bulletEnabled val="1"/>
        </dgm:presLayoutVars>
      </dgm:prSet>
      <dgm:spPr/>
      <dgm:t>
        <a:bodyPr/>
        <a:lstStyle/>
        <a:p>
          <a:endParaRPr lang="en-US"/>
        </a:p>
      </dgm:t>
    </dgm:pt>
    <dgm:pt modelId="{4879AFA6-213A-4E65-8566-BE4AD7949CFF}" type="pres">
      <dgm:prSet presAssocID="{42697BD2-8880-4511-A004-BD76C57FBC58}" presName="sibTrans" presStyleCnt="0"/>
      <dgm:spPr/>
    </dgm:pt>
    <dgm:pt modelId="{E86D865D-EAE0-4C0B-92E8-3653BFDCC31A}" type="pres">
      <dgm:prSet presAssocID="{CFC8212F-B623-4C88-AE81-F468A6DD9D86}" presName="textNode" presStyleLbl="node1" presStyleIdx="2" presStyleCnt="3">
        <dgm:presLayoutVars>
          <dgm:bulletEnabled val="1"/>
        </dgm:presLayoutVars>
      </dgm:prSet>
      <dgm:spPr/>
      <dgm:t>
        <a:bodyPr/>
        <a:lstStyle/>
        <a:p>
          <a:endParaRPr lang="en-US"/>
        </a:p>
      </dgm:t>
    </dgm:pt>
  </dgm:ptLst>
  <dgm:cxnLst>
    <dgm:cxn modelId="{CDE7524B-7C1A-43C2-A324-B9B65D701376}" type="presOf" srcId="{90924897-1B6C-44DB-8748-269BC39C3934}" destId="{E8B84D6D-1F54-4C53-96C3-145ADF88E01B}" srcOrd="0" destOrd="0" presId="urn:microsoft.com/office/officeart/2005/8/layout/hProcess9"/>
    <dgm:cxn modelId="{1E45D9F6-814D-48FA-8779-E0A72612C9D8}" type="presOf" srcId="{C20C92A5-318F-49B9-AF84-3AA1D8D956BE}" destId="{423FEFDB-5D22-408B-A877-9574C456A559}" srcOrd="0" destOrd="0" presId="urn:microsoft.com/office/officeart/2005/8/layout/hProcess9"/>
    <dgm:cxn modelId="{22279667-5973-403C-A8E0-C677D61B9A2A}" srcId="{5C93F3CF-9F90-4710-80CC-0241B287F3E8}" destId="{CFC8212F-B623-4C88-AE81-F468A6DD9D86}" srcOrd="2" destOrd="0" parTransId="{93DAC1D6-A1DB-4B0D-8DE9-DB21D5D55EF8}" sibTransId="{B960CD26-72D9-4BA0-A73E-1CA6EF87A0F8}"/>
    <dgm:cxn modelId="{35005A14-DDAF-4E65-A8A8-9B98CCF44E5F}" type="presOf" srcId="{CFC8212F-B623-4C88-AE81-F468A6DD9D86}" destId="{E86D865D-EAE0-4C0B-92E8-3653BFDCC31A}" srcOrd="0" destOrd="0" presId="urn:microsoft.com/office/officeart/2005/8/layout/hProcess9"/>
    <dgm:cxn modelId="{0E5F6F41-461D-4B39-9755-2ED1E8CF9926}" type="presOf" srcId="{5C93F3CF-9F90-4710-80CC-0241B287F3E8}" destId="{26DFAB59-FBEF-44D0-BFBD-FB6996CC611F}" srcOrd="0" destOrd="0" presId="urn:microsoft.com/office/officeart/2005/8/layout/hProcess9"/>
    <dgm:cxn modelId="{6E7B35C9-05C1-4B4F-897F-279D14D8F66A}" srcId="{5C93F3CF-9F90-4710-80CC-0241B287F3E8}" destId="{90924897-1B6C-44DB-8748-269BC39C3934}" srcOrd="0" destOrd="0" parTransId="{EADE467F-3650-4354-9E7A-EEE30733CD80}" sibTransId="{2A55BD4C-F6D5-47A1-868A-6187CA27B5EE}"/>
    <dgm:cxn modelId="{B8DF6F4A-0F1A-444F-9604-3446044A9ABF}" srcId="{5C93F3CF-9F90-4710-80CC-0241B287F3E8}" destId="{C20C92A5-318F-49B9-AF84-3AA1D8D956BE}" srcOrd="1" destOrd="0" parTransId="{01D2A3E5-8CD1-4803-B6B7-857EA833E4E5}" sibTransId="{42697BD2-8880-4511-A004-BD76C57FBC58}"/>
    <dgm:cxn modelId="{985028D1-8C3B-414F-BB2F-B3682CBF042A}" type="presParOf" srcId="{26DFAB59-FBEF-44D0-BFBD-FB6996CC611F}" destId="{BF02D78A-FF52-4D01-9B58-562242CE3A56}" srcOrd="0" destOrd="0" presId="urn:microsoft.com/office/officeart/2005/8/layout/hProcess9"/>
    <dgm:cxn modelId="{97EE1D64-5BB7-4EA4-B26D-9F02154D52B4}" type="presParOf" srcId="{26DFAB59-FBEF-44D0-BFBD-FB6996CC611F}" destId="{944A7E35-3477-4DB6-881D-28CCD98C20C3}" srcOrd="1" destOrd="0" presId="urn:microsoft.com/office/officeart/2005/8/layout/hProcess9"/>
    <dgm:cxn modelId="{E943B005-AA6F-4219-87C0-18A2480FA1CA}" type="presParOf" srcId="{944A7E35-3477-4DB6-881D-28CCD98C20C3}" destId="{E8B84D6D-1F54-4C53-96C3-145ADF88E01B}" srcOrd="0" destOrd="0" presId="urn:microsoft.com/office/officeart/2005/8/layout/hProcess9"/>
    <dgm:cxn modelId="{F3D2A1D3-0D32-4274-ACB8-453D0ED3E13F}" type="presParOf" srcId="{944A7E35-3477-4DB6-881D-28CCD98C20C3}" destId="{F7EB7494-95CC-4AF9-9602-C9BCBDB793AD}" srcOrd="1" destOrd="0" presId="urn:microsoft.com/office/officeart/2005/8/layout/hProcess9"/>
    <dgm:cxn modelId="{7C667E0D-146A-422C-9A38-45328D9D2A96}" type="presParOf" srcId="{944A7E35-3477-4DB6-881D-28CCD98C20C3}" destId="{423FEFDB-5D22-408B-A877-9574C456A559}" srcOrd="2" destOrd="0" presId="urn:microsoft.com/office/officeart/2005/8/layout/hProcess9"/>
    <dgm:cxn modelId="{47A819DD-85D2-4E36-B5FE-7328EDABFB94}" type="presParOf" srcId="{944A7E35-3477-4DB6-881D-28CCD98C20C3}" destId="{4879AFA6-213A-4E65-8566-BE4AD7949CFF}" srcOrd="3" destOrd="0" presId="urn:microsoft.com/office/officeart/2005/8/layout/hProcess9"/>
    <dgm:cxn modelId="{F4452E55-0442-429A-A543-8D53A02614E9}" type="presParOf" srcId="{944A7E35-3477-4DB6-881D-28CCD98C20C3}" destId="{E86D865D-EAE0-4C0B-92E8-3653BFDCC31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B0AFDD-E58A-4481-A3FF-336D2B1F388F}">
      <dsp:nvSpPr>
        <dsp:cNvPr id="0" name=""/>
        <dsp:cNvSpPr/>
      </dsp:nvSpPr>
      <dsp:spPr>
        <a:xfrm>
          <a:off x="4767144" y="1176730"/>
          <a:ext cx="3117751" cy="311770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95909E-FDB6-4234-BAF4-7C78B61EA9C5}">
      <dsp:nvSpPr>
        <dsp:cNvPr id="0" name=""/>
        <dsp:cNvSpPr/>
      </dsp:nvSpPr>
      <dsp:spPr>
        <a:xfrm>
          <a:off x="4871023" y="1280672"/>
          <a:ext cx="2909300" cy="2909822"/>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s-SV" sz="4500" kern="1200" dirty="0" smtClean="0"/>
            <a:t>Codicia</a:t>
          </a:r>
          <a:endParaRPr lang="es-SV" sz="4500" kern="1200" dirty="0"/>
        </a:p>
      </dsp:txBody>
      <dsp:txXfrm>
        <a:off x="5287231" y="1696439"/>
        <a:ext cx="2078269" cy="2078288"/>
      </dsp:txXfrm>
    </dsp:sp>
    <dsp:sp modelId="{4C1FF59B-5311-403E-B732-50EDD67EAB03}">
      <dsp:nvSpPr>
        <dsp:cNvPr id="0" name=""/>
        <dsp:cNvSpPr/>
      </dsp:nvSpPr>
      <dsp:spPr>
        <a:xfrm rot="2700000">
          <a:off x="1545809" y="1176382"/>
          <a:ext cx="3117854" cy="3117854"/>
        </a:xfrm>
        <a:prstGeom prst="teardrop">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68D919-3128-4DE9-8637-C2CA2D6C57BE}">
      <dsp:nvSpPr>
        <dsp:cNvPr id="0" name=""/>
        <dsp:cNvSpPr/>
      </dsp:nvSpPr>
      <dsp:spPr>
        <a:xfrm>
          <a:off x="1650085" y="1280672"/>
          <a:ext cx="2909300" cy="2909822"/>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s-SV" sz="4500" kern="1200" dirty="0" smtClean="0"/>
            <a:t>Egoísmo</a:t>
          </a:r>
          <a:endParaRPr lang="es-SV" sz="4500" kern="1200" dirty="0"/>
        </a:p>
      </dsp:txBody>
      <dsp:txXfrm>
        <a:off x="2065601" y="1696439"/>
        <a:ext cx="2078269" cy="20782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6CA72-C895-4C8A-9EF8-68AA799166DB}">
      <dsp:nvSpPr>
        <dsp:cNvPr id="0" name=""/>
        <dsp:cNvSpPr/>
      </dsp:nvSpPr>
      <dsp:spPr>
        <a:xfrm>
          <a:off x="1160246" y="795688"/>
          <a:ext cx="5744402" cy="3089143"/>
        </a:xfrm>
        <a:prstGeom prst="round2DiagRect">
          <a:avLst>
            <a:gd name="adj1" fmla="val 0"/>
            <a:gd name="adj2"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D73733-78AC-4998-95C0-AB1467EA82CB}">
      <dsp:nvSpPr>
        <dsp:cNvPr id="0" name=""/>
        <dsp:cNvSpPr/>
      </dsp:nvSpPr>
      <dsp:spPr>
        <a:xfrm>
          <a:off x="4032448" y="1123324"/>
          <a:ext cx="765" cy="243387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5A438A2-AF7B-4F8E-9CAB-D2F356DD8D4F}">
      <dsp:nvSpPr>
        <dsp:cNvPr id="0" name=""/>
        <dsp:cNvSpPr/>
      </dsp:nvSpPr>
      <dsp:spPr>
        <a:xfrm>
          <a:off x="1351726" y="1029714"/>
          <a:ext cx="2489240" cy="26210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SV" sz="2500" kern="1200" dirty="0" smtClean="0"/>
            <a:t>Ansiar o desear vehementemente una cosa (Éxodo 20:17)</a:t>
          </a:r>
          <a:endParaRPr lang="es-SV" sz="2500" kern="1200" dirty="0"/>
        </a:p>
      </dsp:txBody>
      <dsp:txXfrm>
        <a:off x="1351726" y="1029714"/>
        <a:ext cx="2489240" cy="2621091"/>
      </dsp:txXfrm>
    </dsp:sp>
    <dsp:sp modelId="{DA64A0EA-DA2E-44B2-AAFE-E08AEEC09577}">
      <dsp:nvSpPr>
        <dsp:cNvPr id="0" name=""/>
        <dsp:cNvSpPr/>
      </dsp:nvSpPr>
      <dsp:spPr>
        <a:xfrm>
          <a:off x="4223928" y="1029714"/>
          <a:ext cx="2489240" cy="26210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SV" sz="2500" kern="1200" dirty="0" smtClean="0"/>
            <a:t>Deseo o apetito ansioso y excesivo de bienes y riquezas (</a:t>
          </a:r>
          <a:r>
            <a:rPr lang="es-HN" sz="2500" kern="1200" dirty="0" smtClean="0"/>
            <a:t>Hechos 20:38</a:t>
          </a:r>
          <a:r>
            <a:rPr lang="es-SV" sz="2500" kern="1200" dirty="0" smtClean="0"/>
            <a:t>)</a:t>
          </a:r>
          <a:endParaRPr lang="es-SV" sz="2500" kern="1200" dirty="0"/>
        </a:p>
      </dsp:txBody>
      <dsp:txXfrm>
        <a:off x="4223928" y="1029714"/>
        <a:ext cx="2489240" cy="2621091"/>
      </dsp:txXfrm>
    </dsp:sp>
    <dsp:sp modelId="{2CFF0D76-4D5D-4E38-95A4-7548B5EA038F}">
      <dsp:nvSpPr>
        <dsp:cNvPr id="0" name=""/>
        <dsp:cNvSpPr/>
      </dsp:nvSpPr>
      <dsp:spPr>
        <a:xfrm rot="16200000">
          <a:off x="-1003440" y="1206287"/>
          <a:ext cx="3369974" cy="957400"/>
        </a:xfrm>
        <a:prstGeom prst="rightArrow">
          <a:avLst>
            <a:gd name="adj1" fmla="val 49830"/>
            <a:gd name="adj2" fmla="val 60660"/>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r" defTabSz="977900">
            <a:lnSpc>
              <a:spcPct val="90000"/>
            </a:lnSpc>
            <a:spcBef>
              <a:spcPct val="0"/>
            </a:spcBef>
            <a:spcAft>
              <a:spcPct val="35000"/>
            </a:spcAft>
          </a:pPr>
          <a:endParaRPr lang="es-SV" sz="2200" kern="1200" dirty="0"/>
        </a:p>
      </dsp:txBody>
      <dsp:txXfrm rot="16200000">
        <a:off x="-1003440" y="1206287"/>
        <a:ext cx="3369974" cy="957400"/>
      </dsp:txXfrm>
    </dsp:sp>
    <dsp:sp modelId="{D2536BF4-1DBB-4E23-B3C4-4AC9E129282E}">
      <dsp:nvSpPr>
        <dsp:cNvPr id="0" name=""/>
        <dsp:cNvSpPr/>
      </dsp:nvSpPr>
      <dsp:spPr>
        <a:xfrm rot="5400000">
          <a:off x="5698362" y="2516832"/>
          <a:ext cx="3369974" cy="957400"/>
        </a:xfrm>
        <a:prstGeom prst="rightArrow">
          <a:avLst>
            <a:gd name="adj1" fmla="val 49830"/>
            <a:gd name="adj2" fmla="val 60660"/>
          </a:avLst>
        </a:prstGeom>
        <a:solidFill>
          <a:schemeClr val="accent3">
            <a:tint val="50000"/>
            <a:hueOff val="10718665"/>
            <a:satOff val="-15729"/>
            <a:lumOff val="1066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r" defTabSz="977900">
            <a:lnSpc>
              <a:spcPct val="90000"/>
            </a:lnSpc>
            <a:spcBef>
              <a:spcPct val="0"/>
            </a:spcBef>
            <a:spcAft>
              <a:spcPct val="35000"/>
            </a:spcAft>
          </a:pPr>
          <a:endParaRPr lang="es-SV" sz="2200" kern="1200" dirty="0"/>
        </a:p>
      </dsp:txBody>
      <dsp:txXfrm rot="5400000">
        <a:off x="5698362" y="2516832"/>
        <a:ext cx="3369974" cy="957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Proceso circular"/>
  <dgm:desc val="Se usa para mostrar pasos secuenciales en un proceso. Limitado a once formas de Nivel 1 con un número ilimitado de formas de Nivel 2. Funciona mejor con poco texto. El texto que no se usa no aparece, pero está disponible si cambia de diseño."/>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1 Título"/>
          <p:cNvSpPr>
            <a:spLocks noGrp="1"/>
          </p:cNvSpPr>
          <p:nvPr>
            <p:ph type="ctrTitle"/>
          </p:nvPr>
        </p:nvSpPr>
        <p:spPr>
          <a:xfrm>
            <a:off x="2771800" y="858923"/>
            <a:ext cx="6120680" cy="3024335"/>
          </a:xfrm>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pitchFamily="34" charset="0"/>
              </a:defRPr>
            </a:lvl1pPr>
          </a:lstStyle>
          <a:p>
            <a:r>
              <a:rPr lang="es-ES" smtClean="0"/>
              <a:t>Haga clic para modificar el estilo de título del patrón</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
        <p:nvSpPr>
          <p:cNvPr id="18" name="2 Subtítulo"/>
          <p:cNvSpPr>
            <a:spLocks noGrp="1"/>
          </p:cNvSpPr>
          <p:nvPr>
            <p:ph type="subTitle" idx="1"/>
          </p:nvPr>
        </p:nvSpPr>
        <p:spPr>
          <a:xfrm>
            <a:off x="2771800" y="4077072"/>
            <a:ext cx="6263018" cy="576064"/>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Tree>
    <p:extLst>
      <p:ext uri="{BB962C8B-B14F-4D97-AF65-F5344CB8AC3E}">
        <p14:creationId xmlns:p14="http://schemas.microsoft.com/office/powerpoint/2010/main" xmlns="" val="223581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343778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312024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13428806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1 Título"/>
          <p:cNvSpPr>
            <a:spLocks noGrp="1"/>
          </p:cNvSpPr>
          <p:nvPr>
            <p:ph type="ctrTitle"/>
          </p:nvPr>
        </p:nvSpPr>
        <p:spPr>
          <a:xfrm>
            <a:off x="2771800" y="620688"/>
            <a:ext cx="6120680" cy="3024335"/>
          </a:xfrm>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pitchFamily="34" charset="0"/>
              </a:defRPr>
            </a:lvl1pPr>
          </a:lstStyle>
          <a:p>
            <a:r>
              <a:rPr lang="es-ES" dirty="0" smtClean="0"/>
              <a:t>Haga clic para modificar el estilo de título del patrón</a:t>
            </a:r>
            <a:endParaRPr lang="es-SV" dirty="0"/>
          </a:p>
        </p:txBody>
      </p:sp>
      <p:sp>
        <p:nvSpPr>
          <p:cNvPr id="4" name="3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
        <p:nvSpPr>
          <p:cNvPr id="18" name="2 Subtítulo"/>
          <p:cNvSpPr>
            <a:spLocks noGrp="1"/>
          </p:cNvSpPr>
          <p:nvPr>
            <p:ph type="subTitle" idx="1"/>
          </p:nvPr>
        </p:nvSpPr>
        <p:spPr>
          <a:xfrm>
            <a:off x="2771800" y="5661248"/>
            <a:ext cx="6263018" cy="576064"/>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pic>
        <p:nvPicPr>
          <p:cNvPr id="8" name="7 Imagen"/>
          <p:cNvPicPr>
            <a:picLocks noChangeAspect="1"/>
          </p:cNvPicPr>
          <p:nvPr userDrawn="1"/>
        </p:nvPicPr>
        <p:blipFill>
          <a:blip r:embed="rId3" cstate="email">
            <a:lum bright="70000" contrast="-70000"/>
            <a:extLst>
              <a:ext uri="{28A0092B-C50C-407E-A947-70E740481C1C}">
                <a14:useLocalDpi xmlns:a14="http://schemas.microsoft.com/office/drawing/2010/main" xmlns=""/>
              </a:ext>
            </a:extLst>
          </a:blip>
          <a:stretch>
            <a:fillRect/>
          </a:stretch>
        </p:blipFill>
        <p:spPr>
          <a:xfrm>
            <a:off x="8333879" y="229444"/>
            <a:ext cx="706513" cy="535260"/>
          </a:xfrm>
          <a:prstGeom prst="rect">
            <a:avLst/>
          </a:prstGeom>
        </p:spPr>
      </p:pic>
    </p:spTree>
    <p:extLst>
      <p:ext uri="{BB962C8B-B14F-4D97-AF65-F5344CB8AC3E}">
        <p14:creationId xmlns:p14="http://schemas.microsoft.com/office/powerpoint/2010/main" xmlns="" val="2067722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771666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26417581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78697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34586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65059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424289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A5161C-434B-4A37-9997-0DACE276F256}" type="datetimeFigureOut">
              <a:rPr lang="es-SV" smtClean="0"/>
              <a:pPr/>
              <a:t>28/05/2014</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pPr/>
              <a:t>‹#›</a:t>
            </a:fld>
            <a:endParaRPr lang="es-SV"/>
          </a:p>
        </p:txBody>
      </p:sp>
    </p:spTree>
    <p:extLst>
      <p:ext uri="{BB962C8B-B14F-4D97-AF65-F5344CB8AC3E}">
        <p14:creationId xmlns:p14="http://schemas.microsoft.com/office/powerpoint/2010/main" xmlns="" val="124498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8 Imagen"/>
          <p:cNvPicPr>
            <a:picLocks noChangeAspect="1"/>
          </p:cNvPicPr>
          <p:nvPr userDrawn="1"/>
        </p:nvPicPr>
        <p:blipFill>
          <a:blip r:embed="rId14"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87624" y="1600200"/>
            <a:ext cx="7499176"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5161C-434B-4A37-9997-0DACE276F256}" type="datetimeFigureOut">
              <a:rPr lang="es-SV" smtClean="0"/>
              <a:pPr/>
              <a:t>28/05/2014</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D5B6-F8EE-4D94-9880-E11E6BE6AED4}" type="slidenum">
              <a:rPr lang="es-SV" smtClean="0"/>
              <a:pPr/>
              <a:t>‹#›</a:t>
            </a:fld>
            <a:endParaRPr lang="es-SV"/>
          </a:p>
        </p:txBody>
      </p:sp>
      <p:sp>
        <p:nvSpPr>
          <p:cNvPr id="2" name="1 Marcador de título"/>
          <p:cNvSpPr>
            <a:spLocks noGrp="1"/>
          </p:cNvSpPr>
          <p:nvPr>
            <p:ph type="title"/>
          </p:nvPr>
        </p:nvSpPr>
        <p:spPr>
          <a:xfrm>
            <a:off x="611560" y="127747"/>
            <a:ext cx="7722319"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pic>
        <p:nvPicPr>
          <p:cNvPr id="10" name="9 Imagen"/>
          <p:cNvPicPr>
            <a:picLocks noChangeAspect="1"/>
          </p:cNvPicPr>
          <p:nvPr userDrawn="1"/>
        </p:nvPicPr>
        <p:blipFill>
          <a:blip r:embed="rId15" cstate="email">
            <a:lum bright="70000" contrast="-70000"/>
            <a:extLst>
              <a:ext uri="{28A0092B-C50C-407E-A947-70E740481C1C}">
                <a14:useLocalDpi xmlns:a14="http://schemas.microsoft.com/office/drawing/2010/main" xmlns=""/>
              </a:ext>
            </a:extLst>
          </a:blip>
          <a:stretch>
            <a:fillRect/>
          </a:stretch>
        </p:blipFill>
        <p:spPr>
          <a:xfrm>
            <a:off x="8333879" y="229444"/>
            <a:ext cx="706513" cy="535260"/>
          </a:xfrm>
          <a:prstGeom prst="rect">
            <a:avLst/>
          </a:prstGeom>
        </p:spPr>
      </p:pic>
    </p:spTree>
    <p:extLst>
      <p:ext uri="{BB962C8B-B14F-4D97-AF65-F5344CB8AC3E}">
        <p14:creationId xmlns:p14="http://schemas.microsoft.com/office/powerpoint/2010/main" xmlns="" val="3644104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67944" y="836712"/>
            <a:ext cx="4803014" cy="1872207"/>
          </a:xfrm>
        </p:spPr>
        <p:txBody>
          <a:bodyPr>
            <a:noAutofit/>
          </a:bodyPr>
          <a:lstStyle/>
          <a:p>
            <a:r>
              <a:rPr lang="es-SV" sz="19900" dirty="0" smtClean="0"/>
              <a:t>PCI</a:t>
            </a:r>
            <a:endParaRPr lang="es-SV" sz="19900" dirty="0"/>
          </a:p>
        </p:txBody>
      </p:sp>
      <p:sp>
        <p:nvSpPr>
          <p:cNvPr id="3" name="2 Subtítulo"/>
          <p:cNvSpPr>
            <a:spLocks noGrp="1"/>
          </p:cNvSpPr>
          <p:nvPr>
            <p:ph type="subTitle" idx="1"/>
          </p:nvPr>
        </p:nvSpPr>
        <p:spPr>
          <a:xfrm>
            <a:off x="3851920" y="2996952"/>
            <a:ext cx="5242508" cy="576064"/>
          </a:xfrm>
        </p:spPr>
        <p:txBody>
          <a:bodyPr>
            <a:normAutofit/>
          </a:bodyPr>
          <a:lstStyle/>
          <a:p>
            <a:r>
              <a:rPr lang="es-SV" sz="2800" b="1" dirty="0"/>
              <a:t>PLAN DE CRECIMIENTO INTEGRAL</a:t>
            </a:r>
          </a:p>
        </p:txBody>
      </p:sp>
      <p:pic>
        <p:nvPicPr>
          <p:cNvPr id="4" name="3 Imagen"/>
          <p:cNvPicPr>
            <a:picLocks noChangeAspect="1"/>
          </p:cNvPicPr>
          <p:nvPr/>
        </p:nvPicPr>
        <p:blipFill>
          <a:blip r:embed="rId2" cstate="email">
            <a:biLevel thresh="25000"/>
            <a:extLst>
              <a:ext uri="{28A0092B-C50C-407E-A947-70E740481C1C}">
                <a14:useLocalDpi xmlns:a14="http://schemas.microsoft.com/office/drawing/2010/main" xmlns=""/>
              </a:ext>
            </a:extLst>
          </a:blip>
          <a:stretch>
            <a:fillRect/>
          </a:stretch>
        </p:blipFill>
        <p:spPr>
          <a:xfrm>
            <a:off x="6322978" y="4869159"/>
            <a:ext cx="987400" cy="905117"/>
          </a:xfrm>
          <a:prstGeom prst="rect">
            <a:avLst/>
          </a:prstGeom>
        </p:spPr>
      </p:pic>
      <p:sp>
        <p:nvSpPr>
          <p:cNvPr id="6" name="5 CuadroTexto"/>
          <p:cNvSpPr txBox="1"/>
          <p:nvPr/>
        </p:nvSpPr>
        <p:spPr>
          <a:xfrm>
            <a:off x="5652120" y="6084004"/>
            <a:ext cx="2595582" cy="369332"/>
          </a:xfrm>
          <a:prstGeom prst="rect">
            <a:avLst/>
          </a:prstGeom>
          <a:noFill/>
        </p:spPr>
        <p:txBody>
          <a:bodyPr wrap="none" rtlCol="0">
            <a:spAutoFit/>
          </a:bodyPr>
          <a:lstStyle/>
          <a:p>
            <a:r>
              <a:rPr lang="es-SV" dirty="0" smtClean="0">
                <a:solidFill>
                  <a:schemeClr val="bg1"/>
                </a:solidFill>
                <a:latin typeface="Futura LtCn BT" pitchFamily="34" charset="0"/>
              </a:rPr>
              <a:t>División Interamericana</a:t>
            </a:r>
            <a:endParaRPr lang="es-SV" dirty="0">
              <a:solidFill>
                <a:schemeClr val="bg1"/>
              </a:solidFill>
              <a:latin typeface="Futura LtCn BT" pitchFamily="34" charset="0"/>
            </a:endParaRPr>
          </a:p>
        </p:txBody>
      </p:sp>
      <p:cxnSp>
        <p:nvCxnSpPr>
          <p:cNvPr id="8" name="7 Conector recto"/>
          <p:cNvCxnSpPr/>
          <p:nvPr/>
        </p:nvCxnSpPr>
        <p:spPr>
          <a:xfrm>
            <a:off x="4860032" y="6044995"/>
            <a:ext cx="39132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195210" y="6378435"/>
            <a:ext cx="3578116" cy="369332"/>
          </a:xfrm>
          <a:prstGeom prst="rect">
            <a:avLst/>
          </a:prstGeom>
          <a:noFill/>
        </p:spPr>
        <p:txBody>
          <a:bodyPr wrap="square" rtlCol="0">
            <a:spAutoFit/>
          </a:bodyPr>
          <a:lstStyle/>
          <a:p>
            <a:pPr algn="ctr"/>
            <a:r>
              <a:rPr lang="es-SV" dirty="0" smtClean="0">
                <a:solidFill>
                  <a:schemeClr val="bg1"/>
                </a:solidFill>
                <a:latin typeface="Futura LtCn BT" pitchFamily="34" charset="0"/>
              </a:rPr>
              <a:t>Departamento de Mayordomía</a:t>
            </a:r>
            <a:endParaRPr lang="es-SV" dirty="0">
              <a:solidFill>
                <a:schemeClr val="bg1"/>
              </a:solidFill>
              <a:latin typeface="Futura LtCn BT" pitchFamily="34" charset="0"/>
            </a:endParaRPr>
          </a:p>
        </p:txBody>
      </p:sp>
      <p:sp>
        <p:nvSpPr>
          <p:cNvPr id="10" name="9 CuadroTexto"/>
          <p:cNvSpPr txBox="1"/>
          <p:nvPr/>
        </p:nvSpPr>
        <p:spPr>
          <a:xfrm>
            <a:off x="4762397" y="5723636"/>
            <a:ext cx="4108561" cy="400110"/>
          </a:xfrm>
          <a:prstGeom prst="rect">
            <a:avLst/>
          </a:prstGeom>
          <a:noFill/>
        </p:spPr>
        <p:txBody>
          <a:bodyPr wrap="none" rtlCol="0">
            <a:spAutoFit/>
          </a:bodyPr>
          <a:lstStyle/>
          <a:p>
            <a:r>
              <a:rPr lang="es-SV" sz="2000" dirty="0" smtClean="0">
                <a:solidFill>
                  <a:schemeClr val="bg1"/>
                </a:solidFill>
                <a:latin typeface="Goudy Old Style" pitchFamily="18" charset="0"/>
              </a:rPr>
              <a:t>I</a:t>
            </a:r>
            <a:r>
              <a:rPr lang="es-SV" sz="1600" dirty="0" smtClean="0">
                <a:solidFill>
                  <a:schemeClr val="bg1"/>
                </a:solidFill>
                <a:latin typeface="Goudy Old Style" pitchFamily="18" charset="0"/>
              </a:rPr>
              <a:t>GLESIA </a:t>
            </a:r>
            <a:r>
              <a:rPr lang="es-SV" sz="2000" dirty="0" smtClean="0">
                <a:solidFill>
                  <a:schemeClr val="bg1"/>
                </a:solidFill>
                <a:latin typeface="Goudy Old Style" pitchFamily="18" charset="0"/>
              </a:rPr>
              <a:t>A</a:t>
            </a:r>
            <a:r>
              <a:rPr lang="es-SV" sz="1600" dirty="0" smtClean="0">
                <a:solidFill>
                  <a:schemeClr val="bg1"/>
                </a:solidFill>
                <a:latin typeface="Goudy Old Style" pitchFamily="18" charset="0"/>
              </a:rPr>
              <a:t>DVENTISTA DEL </a:t>
            </a:r>
            <a:r>
              <a:rPr lang="es-SV" sz="2000" dirty="0" smtClean="0">
                <a:solidFill>
                  <a:schemeClr val="bg1"/>
                </a:solidFill>
                <a:latin typeface="Goudy Old Style" pitchFamily="18" charset="0"/>
              </a:rPr>
              <a:t>S</a:t>
            </a:r>
            <a:r>
              <a:rPr lang="es-SV" sz="1600" dirty="0" smtClean="0">
                <a:solidFill>
                  <a:schemeClr val="bg1"/>
                </a:solidFill>
                <a:latin typeface="Goudy Old Style" pitchFamily="18" charset="0"/>
              </a:rPr>
              <a:t>EPTIMO </a:t>
            </a:r>
            <a:r>
              <a:rPr lang="es-SV" sz="2000" dirty="0" smtClean="0">
                <a:solidFill>
                  <a:schemeClr val="bg1"/>
                </a:solidFill>
                <a:latin typeface="Goudy Old Style" pitchFamily="18" charset="0"/>
              </a:rPr>
              <a:t>D</a:t>
            </a:r>
            <a:r>
              <a:rPr lang="es-SV" sz="1600" dirty="0" smtClean="0">
                <a:solidFill>
                  <a:schemeClr val="bg1"/>
                </a:solidFill>
                <a:latin typeface="Goudy Old Style" pitchFamily="18" charset="0"/>
              </a:rPr>
              <a:t>IA</a:t>
            </a:r>
            <a:endParaRPr lang="es-SV" sz="1600" dirty="0">
              <a:solidFill>
                <a:schemeClr val="bg1"/>
              </a:solidFill>
              <a:latin typeface="Goudy Old Style" pitchFamily="18" charset="0"/>
            </a:endParaRPr>
          </a:p>
        </p:txBody>
      </p:sp>
    </p:spTree>
    <p:extLst>
      <p:ext uri="{BB962C8B-B14F-4D97-AF65-F5344CB8AC3E}">
        <p14:creationId xmlns:p14="http://schemas.microsoft.com/office/powerpoint/2010/main" xmlns="" val="4135408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flipH="1">
            <a:off x="0" y="1412776"/>
            <a:ext cx="9144000" cy="5112568"/>
          </a:xfrm>
          <a:prstGeom prst="rect">
            <a:avLst/>
          </a:prstGeom>
        </p:spPr>
      </p:pic>
      <p:sp>
        <p:nvSpPr>
          <p:cNvPr id="2" name="1 Título"/>
          <p:cNvSpPr>
            <a:spLocks noGrp="1"/>
          </p:cNvSpPr>
          <p:nvPr>
            <p:ph type="title"/>
          </p:nvPr>
        </p:nvSpPr>
        <p:spPr>
          <a:xfrm>
            <a:off x="0" y="332656"/>
            <a:ext cx="4427984" cy="720080"/>
          </a:xfrm>
          <a:blipFill>
            <a:blip r:embed="rId3"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20:33</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800" b="1" dirty="0">
                <a:solidFill>
                  <a:schemeClr val="bg1"/>
                </a:solidFill>
                <a:effectLst>
                  <a:glow rad="101600">
                    <a:schemeClr val="tx1">
                      <a:alpha val="60000"/>
                    </a:schemeClr>
                  </a:glow>
                </a:effectLst>
                <a:latin typeface="Times New Roman" pitchFamily="18" charset="0"/>
                <a:cs typeface="Times New Roman" pitchFamily="18" charset="0"/>
              </a:rPr>
              <a:t>No he codiciado ni la plata ni el oro ni la ropa de </a:t>
            </a: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nadie.</a:t>
            </a:r>
            <a:endParaRPr lang="es-SV" sz="4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22653604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sz="2800" dirty="0"/>
              <a:t>El que codicia no es feliz con lo que tiene, y cree, que apoderándose de lo del otro puede serlo. </a:t>
            </a:r>
          </a:p>
        </p:txBody>
      </p:sp>
      <p:pic>
        <p:nvPicPr>
          <p:cNvPr id="2050" name="Picture 2" descr="http://labuenanueva.ca/lasbuenanuevas/wp-content/uploads/2014/01/codicia.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691680" y="1772816"/>
            <a:ext cx="6480720"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4175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¿Pero qué es codicia?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4187390060"/>
              </p:ext>
            </p:extLst>
          </p:nvPr>
        </p:nvGraphicFramePr>
        <p:xfrm>
          <a:off x="899592" y="1700808"/>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8471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Proverbios 5:18</a:t>
            </a: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392488" cy="4032448"/>
          </a:xfrm>
        </p:spPr>
        <p:txBody>
          <a:bodyPr vert="horz" lIns="91440" tIns="45720" rIns="91440" bIns="45720" rtlCol="0">
            <a:noAutofit/>
          </a:bodyPr>
          <a:lstStyle/>
          <a:p>
            <a:pPr marL="0" indent="0" algn="r">
              <a:buNone/>
            </a:pPr>
            <a:r>
              <a:rPr lang="es-SV" sz="5400" b="1" dirty="0">
                <a:ln>
                  <a:solidFill>
                    <a:schemeClr val="tx1"/>
                  </a:solidFill>
                </a:ln>
                <a:solidFill>
                  <a:schemeClr val="bg1"/>
                </a:solidFill>
                <a:effectLst>
                  <a:glow rad="101600">
                    <a:schemeClr val="tx1">
                      <a:alpha val="60000"/>
                    </a:schemeClr>
                  </a:glow>
                </a:effectLst>
                <a:latin typeface="Times New Roman" pitchFamily="18" charset="0"/>
                <a:cs typeface="Times New Roman" pitchFamily="18" charset="0"/>
              </a:rPr>
              <a:t>Goza con la esposa de tu </a:t>
            </a:r>
            <a:r>
              <a:rPr lang="es-SV" sz="5400" b="1" dirty="0" smtClean="0">
                <a:ln>
                  <a:solidFill>
                    <a:schemeClr val="tx1"/>
                  </a:solidFill>
                </a:ln>
                <a:solidFill>
                  <a:schemeClr val="bg1"/>
                </a:solidFill>
                <a:effectLst>
                  <a:glow rad="101600">
                    <a:schemeClr val="tx1">
                      <a:alpha val="60000"/>
                    </a:schemeClr>
                  </a:glow>
                </a:effectLst>
                <a:latin typeface="Times New Roman" pitchFamily="18" charset="0"/>
                <a:cs typeface="Times New Roman" pitchFamily="18" charset="0"/>
              </a:rPr>
              <a:t>juventud.</a:t>
            </a:r>
            <a:endParaRPr lang="es-SV" sz="5400" b="1" dirty="0">
              <a:ln>
                <a:solidFill>
                  <a:schemeClr val="tx1"/>
                </a:solidFill>
              </a:ln>
              <a:solidFill>
                <a:schemeClr val="bg1"/>
              </a:solidFill>
              <a:effectLst>
                <a:glow rad="101600">
                  <a:schemeClr val="tx1">
                    <a:alpha val="60000"/>
                  </a:schemeClr>
                </a:glow>
              </a:effectLst>
              <a:latin typeface="Times New Roman" pitchFamily="18" charset="0"/>
              <a:cs typeface="Times New Roman" pitchFamily="18" charset="0"/>
            </a:endParaRPr>
          </a:p>
        </p:txBody>
      </p:sp>
      <p:pic>
        <p:nvPicPr>
          <p:cNvPr id="3074" name="Picture 2" descr="http://www.canalred.info/Galeria-de-imagenes/Postales/el%20matrimonio.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475656" y="1844824"/>
            <a:ext cx="2880320" cy="435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89398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r"/>
            <a:r>
              <a:rPr lang="es-SV" sz="5400" dirty="0"/>
              <a:t>Epicuro</a:t>
            </a:r>
          </a:p>
        </p:txBody>
      </p:sp>
      <p:pic>
        <p:nvPicPr>
          <p:cNvPr id="3" name="Imagen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1556792"/>
            <a:ext cx="3131840" cy="4697760"/>
          </a:xfrm>
          <a:prstGeom prst="rect">
            <a:avLst/>
          </a:prstGeom>
          <a:ln>
            <a:noFill/>
          </a:ln>
          <a:effectLst>
            <a:outerShdw blurRad="292100" dist="139700" dir="2700000" algn="tl" rotWithShape="0">
              <a:srgbClr val="333333">
                <a:alpha val="65000"/>
              </a:srgbClr>
            </a:outerShdw>
          </a:effectLst>
        </p:spPr>
      </p:pic>
      <p:sp>
        <p:nvSpPr>
          <p:cNvPr id="4" name="CuadroTexto 3"/>
          <p:cNvSpPr txBox="1"/>
          <p:nvPr/>
        </p:nvSpPr>
        <p:spPr>
          <a:xfrm>
            <a:off x="3851920" y="2166734"/>
            <a:ext cx="4968552" cy="3477875"/>
          </a:xfrm>
          <a:prstGeom prst="rect">
            <a:avLst/>
          </a:prstGeom>
          <a:noFill/>
        </p:spPr>
        <p:txBody>
          <a:bodyPr wrap="square" rtlCol="0">
            <a:spAutoFit/>
          </a:bodyPr>
          <a:lstStyle/>
          <a:p>
            <a:pPr algn="ctr"/>
            <a:r>
              <a:rPr lang="es-HN" sz="4400" i="1" dirty="0" smtClean="0"/>
              <a:t>“¿</a:t>
            </a:r>
            <a:r>
              <a:rPr lang="es-HN" sz="4400" i="1" dirty="0"/>
              <a:t>Quieres ser rico? Pues no te afanes en aumentar tus bienes, sino en disminuir tu codicia”</a:t>
            </a:r>
            <a:endParaRPr lang="es-SV" sz="4400" i="1" dirty="0"/>
          </a:p>
        </p:txBody>
      </p:sp>
    </p:spTree>
    <p:extLst>
      <p:ext uri="{BB962C8B-B14F-4D97-AF65-F5344CB8AC3E}">
        <p14:creationId xmlns:p14="http://schemas.microsoft.com/office/powerpoint/2010/main" xmlns="" val="1198184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r"/>
            <a:r>
              <a:rPr lang="es-SV" sz="5400" dirty="0"/>
              <a:t>Oliver Stone</a:t>
            </a:r>
            <a:br>
              <a:rPr lang="es-SV" sz="5400" dirty="0"/>
            </a:br>
            <a:r>
              <a:rPr lang="es-SV" sz="2800" i="1" dirty="0"/>
              <a:t>Wall Street 2</a:t>
            </a:r>
          </a:p>
        </p:txBody>
      </p:sp>
      <p:sp>
        <p:nvSpPr>
          <p:cNvPr id="4" name="CuadroTexto 3"/>
          <p:cNvSpPr txBox="1"/>
          <p:nvPr/>
        </p:nvSpPr>
        <p:spPr>
          <a:xfrm>
            <a:off x="3851920" y="2166734"/>
            <a:ext cx="4968552" cy="3416320"/>
          </a:xfrm>
          <a:prstGeom prst="rect">
            <a:avLst/>
          </a:prstGeom>
          <a:noFill/>
        </p:spPr>
        <p:txBody>
          <a:bodyPr wrap="square" rtlCol="0">
            <a:spAutoFit/>
          </a:bodyPr>
          <a:lstStyle/>
          <a:p>
            <a:pPr algn="ctr"/>
            <a:r>
              <a:rPr lang="es-SV" sz="3600" i="1" dirty="0"/>
              <a:t>“La bolsa de Nueva York puede ser el motor del capitalismo y crear oportunidades, pero cada vez lo hace menos porque hay más dinero en juego”</a:t>
            </a:r>
          </a:p>
        </p:txBody>
      </p:sp>
      <p:pic>
        <p:nvPicPr>
          <p:cNvPr id="4098" name="Picture 2" descr="http://www.macaucabletv.com/wp-content/uploads/2012/02/FM-Wall-Street-11.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flipH="1">
            <a:off x="0" y="1772816"/>
            <a:ext cx="354896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7817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r"/>
            <a:r>
              <a:rPr lang="es-SV" sz="5400" dirty="0"/>
              <a:t>Benjamín Franklin</a:t>
            </a:r>
            <a:endParaRPr lang="es-SV" sz="2800" i="1" dirty="0"/>
          </a:p>
        </p:txBody>
      </p:sp>
      <p:sp>
        <p:nvSpPr>
          <p:cNvPr id="4" name="CuadroTexto 3"/>
          <p:cNvSpPr txBox="1"/>
          <p:nvPr/>
        </p:nvSpPr>
        <p:spPr>
          <a:xfrm>
            <a:off x="4499992" y="2166734"/>
            <a:ext cx="4320480" cy="3477875"/>
          </a:xfrm>
          <a:prstGeom prst="rect">
            <a:avLst/>
          </a:prstGeom>
          <a:noFill/>
        </p:spPr>
        <p:txBody>
          <a:bodyPr wrap="square" rtlCol="0">
            <a:spAutoFit/>
          </a:bodyPr>
          <a:lstStyle/>
          <a:p>
            <a:pPr algn="ctr"/>
            <a:r>
              <a:rPr lang="es-SV" sz="4400" i="1" dirty="0"/>
              <a:t>“Más fácil es reprimir la primera codicia que satisfacer la próxima”</a:t>
            </a:r>
          </a:p>
        </p:txBody>
      </p:sp>
      <p:pic>
        <p:nvPicPr>
          <p:cNvPr id="6146" name="Picture 2" descr="http://gayhistoryproject.epgn.com/wp-content/uploads/2012/01/BenFranklin.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 y="1382288"/>
            <a:ext cx="4389679" cy="5143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514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s-SV"/>
          </a:p>
        </p:txBody>
      </p:sp>
      <p:sp>
        <p:nvSpPr>
          <p:cNvPr id="2" name="1 Título"/>
          <p:cNvSpPr>
            <a:spLocks noGrp="1"/>
          </p:cNvSpPr>
          <p:nvPr>
            <p:ph type="ctrTitle"/>
          </p:nvPr>
        </p:nvSpPr>
        <p:spPr>
          <a:xfrm>
            <a:off x="4499992" y="1412776"/>
            <a:ext cx="4392488" cy="3672408"/>
          </a:xfrm>
        </p:spPr>
        <p:txBody>
          <a:bodyPr>
            <a:normAutofit/>
          </a:bodyPr>
          <a:lstStyle/>
          <a:p>
            <a:r>
              <a:rPr lang="es-SV" sz="6000" dirty="0"/>
              <a:t>El objeto más codiciado</a:t>
            </a:r>
          </a:p>
        </p:txBody>
      </p:sp>
      <p:pic>
        <p:nvPicPr>
          <p:cNvPr id="7170" name="Picture 2" descr="http://www.el19digital.com/source/articulos/14587.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8520" y="1536319"/>
            <a:ext cx="4421074" cy="470099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xmlns="" val="408693955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flipH="1">
            <a:off x="0" y="1412776"/>
            <a:ext cx="9144000" cy="5112568"/>
          </a:xfrm>
          <a:prstGeom prst="rect">
            <a:avLst/>
          </a:prstGeom>
        </p:spPr>
      </p:pic>
      <p:sp>
        <p:nvSpPr>
          <p:cNvPr id="2" name="1 Título"/>
          <p:cNvSpPr>
            <a:spLocks noGrp="1"/>
          </p:cNvSpPr>
          <p:nvPr>
            <p:ph type="title"/>
          </p:nvPr>
        </p:nvSpPr>
        <p:spPr>
          <a:xfrm>
            <a:off x="0" y="332656"/>
            <a:ext cx="4427984" cy="720080"/>
          </a:xfrm>
          <a:blipFill>
            <a:blip r:embed="rId3"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20:33</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800" b="1" dirty="0">
                <a:solidFill>
                  <a:schemeClr val="bg1"/>
                </a:solidFill>
                <a:effectLst>
                  <a:glow rad="101600">
                    <a:schemeClr val="tx1">
                      <a:alpha val="60000"/>
                    </a:schemeClr>
                  </a:glow>
                </a:effectLst>
                <a:latin typeface="Times New Roman" pitchFamily="18" charset="0"/>
                <a:cs typeface="Times New Roman" pitchFamily="18" charset="0"/>
              </a:rPr>
              <a:t>No he codiciado ni la plata ni el oro ni la ropa de </a:t>
            </a: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nadie.</a:t>
            </a:r>
            <a:endParaRPr lang="es-SV" sz="4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0542319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flipH="1">
            <a:off x="0" y="1412776"/>
            <a:ext cx="9144000" cy="5085184"/>
          </a:xfrm>
          <a:prstGeom prst="rect">
            <a:avLst/>
          </a:prstGeom>
        </p:spPr>
      </p:pic>
      <p:sp>
        <p:nvSpPr>
          <p:cNvPr id="2" name="1 Título"/>
          <p:cNvSpPr>
            <a:spLocks noGrp="1"/>
          </p:cNvSpPr>
          <p:nvPr>
            <p:ph type="title"/>
          </p:nvPr>
        </p:nvSpPr>
        <p:spPr>
          <a:xfrm>
            <a:off x="0" y="332656"/>
            <a:ext cx="4427984" cy="720080"/>
          </a:xfrm>
          <a:blipFill>
            <a:blip r:embed="rId3"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Proverbios 11:4</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283968" y="1628800"/>
            <a:ext cx="4536504" cy="3672408"/>
          </a:xfrm>
        </p:spPr>
        <p:txBody>
          <a:bodyPr vert="horz" lIns="91440" tIns="45720" rIns="91440" bIns="45720" rtlCol="0">
            <a:noAutofit/>
          </a:bodyPr>
          <a:lstStyle/>
          <a:p>
            <a:pPr marL="0" indent="0" algn="r">
              <a:buNone/>
            </a:pPr>
            <a:r>
              <a:rPr lang="es-SV" sz="4800" b="1" dirty="0">
                <a:solidFill>
                  <a:schemeClr val="bg1"/>
                </a:solidFill>
                <a:effectLst>
                  <a:glow rad="101600">
                    <a:schemeClr val="tx1">
                      <a:alpha val="60000"/>
                    </a:schemeClr>
                  </a:glow>
                </a:effectLst>
                <a:latin typeface="Times New Roman" pitchFamily="18" charset="0"/>
                <a:cs typeface="Times New Roman" pitchFamily="18" charset="0"/>
              </a:rPr>
              <a:t>En el día de la ira de nada sirve ser rico, pero la justicia libra de la muerte</a:t>
            </a:r>
          </a:p>
        </p:txBody>
      </p:sp>
    </p:spTree>
    <p:extLst>
      <p:ext uri="{BB962C8B-B14F-4D97-AF65-F5344CB8AC3E}">
        <p14:creationId xmlns:p14="http://schemas.microsoft.com/office/powerpoint/2010/main" xmlns="" val="119858194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71800" y="764705"/>
            <a:ext cx="6120680" cy="3024335"/>
          </a:xfrm>
        </p:spPr>
        <p:txBody>
          <a:bodyPr>
            <a:noAutofit/>
          </a:bodyPr>
          <a:lstStyle/>
          <a:p>
            <a:r>
              <a:rPr lang="es-SV" sz="8800" dirty="0"/>
              <a:t>EL CODICIADO DINERO</a:t>
            </a:r>
          </a:p>
        </p:txBody>
      </p:sp>
      <p:sp>
        <p:nvSpPr>
          <p:cNvPr id="3" name="2 Subtítulo"/>
          <p:cNvSpPr>
            <a:spLocks noGrp="1"/>
          </p:cNvSpPr>
          <p:nvPr>
            <p:ph type="subTitle" idx="1"/>
          </p:nvPr>
        </p:nvSpPr>
        <p:spPr>
          <a:xfrm>
            <a:off x="2771800" y="4149080"/>
            <a:ext cx="6263018" cy="504056"/>
          </a:xfrm>
        </p:spPr>
        <p:txBody>
          <a:bodyPr>
            <a:normAutofit/>
          </a:bodyPr>
          <a:lstStyle/>
          <a:p>
            <a:endParaRPr lang="es-SV" sz="2400" dirty="0"/>
          </a:p>
        </p:txBody>
      </p:sp>
    </p:spTree>
    <p:extLst>
      <p:ext uri="{BB962C8B-B14F-4D97-AF65-F5344CB8AC3E}">
        <p14:creationId xmlns:p14="http://schemas.microsoft.com/office/powerpoint/2010/main" xmlns="" val="343949807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El dinero el útil</a:t>
            </a:r>
            <a:endParaRPr lang="es-SV"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4148771751"/>
              </p:ext>
            </p:extLst>
          </p:nvPr>
        </p:nvGraphicFramePr>
        <p:xfrm>
          <a:off x="1115616" y="1899723"/>
          <a:ext cx="749917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79512" y="548680"/>
            <a:ext cx="2396025" cy="2396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5771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flipH="1">
            <a:off x="0" y="1412776"/>
            <a:ext cx="9144000" cy="5085184"/>
          </a:xfrm>
          <a:prstGeom prst="rect">
            <a:avLst/>
          </a:prstGeom>
        </p:spPr>
      </p:pic>
      <p:sp>
        <p:nvSpPr>
          <p:cNvPr id="2" name="1 Título"/>
          <p:cNvSpPr>
            <a:spLocks noGrp="1"/>
          </p:cNvSpPr>
          <p:nvPr>
            <p:ph type="title"/>
          </p:nvPr>
        </p:nvSpPr>
        <p:spPr>
          <a:xfrm>
            <a:off x="0" y="332656"/>
            <a:ext cx="4427984" cy="720080"/>
          </a:xfrm>
          <a:blipFill>
            <a:blip r:embed="rId3"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Proverbios 11:4</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283968" y="1628800"/>
            <a:ext cx="4536504" cy="3672408"/>
          </a:xfrm>
        </p:spPr>
        <p:txBody>
          <a:bodyPr vert="horz" lIns="91440" tIns="45720" rIns="91440" bIns="45720" rtlCol="0">
            <a:noAutofit/>
          </a:bodyPr>
          <a:lstStyle/>
          <a:p>
            <a:pPr marL="0" indent="0" algn="r">
              <a:buNone/>
            </a:pPr>
            <a:r>
              <a:rPr lang="es-SV" sz="4800" b="1" dirty="0">
                <a:solidFill>
                  <a:schemeClr val="bg1"/>
                </a:solidFill>
                <a:effectLst>
                  <a:glow rad="101600">
                    <a:schemeClr val="tx1">
                      <a:alpha val="60000"/>
                    </a:schemeClr>
                  </a:glow>
                </a:effectLst>
                <a:latin typeface="Times New Roman" pitchFamily="18" charset="0"/>
                <a:cs typeface="Times New Roman" pitchFamily="18" charset="0"/>
              </a:rPr>
              <a:t>En el día de la ira de nada sirve ser rico, pero la justicia libra de la muerte</a:t>
            </a:r>
          </a:p>
        </p:txBody>
      </p:sp>
    </p:spTree>
    <p:extLst>
      <p:ext uri="{BB962C8B-B14F-4D97-AF65-F5344CB8AC3E}">
        <p14:creationId xmlns:p14="http://schemas.microsoft.com/office/powerpoint/2010/main" xmlns="" val="147248720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flipH="1">
            <a:off x="0" y="1412776"/>
            <a:ext cx="9144000" cy="5112568"/>
          </a:xfrm>
          <a:prstGeom prst="rect">
            <a:avLst/>
          </a:prstGeom>
        </p:spPr>
      </p:pic>
      <p:sp>
        <p:nvSpPr>
          <p:cNvPr id="2" name="1 Título"/>
          <p:cNvSpPr>
            <a:spLocks noGrp="1"/>
          </p:cNvSpPr>
          <p:nvPr>
            <p:ph type="title"/>
          </p:nvPr>
        </p:nvSpPr>
        <p:spPr>
          <a:xfrm>
            <a:off x="0" y="332656"/>
            <a:ext cx="4427984" cy="720080"/>
          </a:xfrm>
          <a:blipFill>
            <a:blip r:embed="rId3"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2 Corintios 5:10 </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283968" y="1628800"/>
            <a:ext cx="4536504" cy="3672408"/>
          </a:xfrm>
        </p:spPr>
        <p:txBody>
          <a:bodyPr vert="horz" lIns="91440" tIns="45720" rIns="91440" bIns="45720" rtlCol="0">
            <a:noAutofit/>
          </a:bodyPr>
          <a:lstStyle/>
          <a:p>
            <a:pPr marL="0" indent="0" algn="r">
              <a:buNone/>
            </a:pP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Todos </a:t>
            </a:r>
            <a:r>
              <a:rPr lang="es-SV" sz="4400" b="1" dirty="0">
                <a:solidFill>
                  <a:schemeClr val="bg1"/>
                </a:solidFill>
                <a:effectLst>
                  <a:glow rad="101600">
                    <a:schemeClr val="tx1">
                      <a:alpha val="60000"/>
                    </a:schemeClr>
                  </a:glow>
                </a:effectLst>
                <a:latin typeface="Times New Roman" pitchFamily="18" charset="0"/>
                <a:cs typeface="Times New Roman" pitchFamily="18" charset="0"/>
              </a:rPr>
              <a:t>compareceremos ante el tribunal de Cristo</a:t>
            </a:r>
          </a:p>
        </p:txBody>
      </p:sp>
    </p:spTree>
    <p:extLst>
      <p:ext uri="{BB962C8B-B14F-4D97-AF65-F5344CB8AC3E}">
        <p14:creationId xmlns:p14="http://schemas.microsoft.com/office/powerpoint/2010/main" xmlns="" val="302678196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Lo </a:t>
            </a:r>
            <a:r>
              <a:rPr lang="es-SV" dirty="0"/>
              <a:t>que necesitamos para enfrentar </a:t>
            </a:r>
            <a:r>
              <a:rPr lang="es-SV" dirty="0" smtClean="0"/>
              <a:t>el juicio </a:t>
            </a:r>
            <a:r>
              <a:rPr lang="es-SV" dirty="0"/>
              <a:t>no es dinero sino justicia</a:t>
            </a:r>
          </a:p>
        </p:txBody>
      </p:sp>
      <p:pic>
        <p:nvPicPr>
          <p:cNvPr id="4" name="Marcador de contenido 3"/>
          <p:cNvPicPr>
            <a:picLocks noGrp="1" noChangeAspect="1"/>
          </p:cNvPicPr>
          <p:nvPr>
            <p:ph idx="1"/>
          </p:nvPr>
        </p:nvPicPr>
        <p:blipFill rotWithShape="1">
          <a:blip r:embed="rId2" cstate="screen">
            <a:extLst>
              <a:ext uri="{28A0092B-C50C-407E-A947-70E740481C1C}">
                <a14:useLocalDpi xmlns:a14="http://schemas.microsoft.com/office/drawing/2010/main" xmlns=""/>
              </a:ext>
            </a:extLst>
          </a:blip>
          <a:srcRect/>
          <a:stretch/>
        </p:blipFill>
        <p:spPr>
          <a:xfrm>
            <a:off x="395536" y="1412776"/>
            <a:ext cx="8333879" cy="5069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5154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sz="3600" dirty="0"/>
              <a:t>¿Cómo la justicia puede librarnos de la muerte en “el día de la ira”?</a:t>
            </a:r>
          </a:p>
        </p:txBody>
      </p:sp>
      <p:pic>
        <p:nvPicPr>
          <p:cNvPr id="3" name="Imagen 2"/>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2952" y="1203354"/>
            <a:ext cx="9144000" cy="5654646"/>
          </a:xfrm>
          <a:prstGeom prst="rect">
            <a:avLst/>
          </a:prstGeom>
        </p:spPr>
      </p:pic>
    </p:spTree>
    <p:extLst>
      <p:ext uri="{BB962C8B-B14F-4D97-AF65-F5344CB8AC3E}">
        <p14:creationId xmlns:p14="http://schemas.microsoft.com/office/powerpoint/2010/main" xmlns="" val="1235504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iofes.com.pa/oracion2.jpg"/>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6300192" y="1998191"/>
            <a:ext cx="2738407" cy="397460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p:txBody>
          <a:bodyPr>
            <a:noAutofit/>
          </a:bodyPr>
          <a:lstStyle/>
          <a:p>
            <a:r>
              <a:rPr lang="es-SV" sz="2800" dirty="0"/>
              <a:t>Solo la gracia de Cristo obrando en nuestro carácter puede hacernos vencer ese poderoso impulso humano llamado </a:t>
            </a:r>
            <a:r>
              <a:rPr lang="es-SV" sz="2800" dirty="0" smtClean="0"/>
              <a:t>egoísmo.</a:t>
            </a:r>
            <a:endParaRPr lang="es-SV" sz="2800" dirty="0"/>
          </a:p>
        </p:txBody>
      </p:sp>
      <p:sp>
        <p:nvSpPr>
          <p:cNvPr id="3" name="2 Marcador de contenido"/>
          <p:cNvSpPr>
            <a:spLocks noGrp="1"/>
          </p:cNvSpPr>
          <p:nvPr>
            <p:ph idx="1"/>
          </p:nvPr>
        </p:nvSpPr>
        <p:spPr>
          <a:xfrm>
            <a:off x="1187624" y="1844824"/>
            <a:ext cx="4896544" cy="4281339"/>
          </a:xfrm>
        </p:spPr>
        <p:txBody>
          <a:bodyPr>
            <a:normAutofit lnSpcReduction="10000"/>
          </a:bodyPr>
          <a:lstStyle/>
          <a:p>
            <a:pPr marL="0" indent="0" algn="ctr">
              <a:buNone/>
            </a:pPr>
            <a:r>
              <a:rPr lang="es-SV" sz="3600" i="1" dirty="0"/>
              <a:t>¿Desea usted suplicar que esta gracia le sea concedida? Los que así lo desean, ¿quieren ponerse en pie para pedirle al Señor en una corta oración que les conceda esta gracia?</a:t>
            </a:r>
          </a:p>
        </p:txBody>
      </p:sp>
    </p:spTree>
    <p:extLst>
      <p:ext uri="{BB962C8B-B14F-4D97-AF65-F5344CB8AC3E}">
        <p14:creationId xmlns:p14="http://schemas.microsoft.com/office/powerpoint/2010/main" xmlns="" val="1213313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50278" y="836712"/>
            <a:ext cx="6120680" cy="1872207"/>
          </a:xfrm>
        </p:spPr>
        <p:txBody>
          <a:bodyPr>
            <a:noAutofit/>
          </a:bodyPr>
          <a:lstStyle/>
          <a:p>
            <a:r>
              <a:rPr lang="es-SV" sz="19900" dirty="0" smtClean="0"/>
              <a:t>PCI</a:t>
            </a:r>
            <a:endParaRPr lang="es-SV" sz="19900" dirty="0"/>
          </a:p>
        </p:txBody>
      </p:sp>
      <p:sp>
        <p:nvSpPr>
          <p:cNvPr id="3" name="2 Subtítulo"/>
          <p:cNvSpPr>
            <a:spLocks noGrp="1"/>
          </p:cNvSpPr>
          <p:nvPr>
            <p:ph type="subTitle" idx="1"/>
          </p:nvPr>
        </p:nvSpPr>
        <p:spPr>
          <a:xfrm>
            <a:off x="2831410" y="2996952"/>
            <a:ext cx="6263018" cy="576064"/>
          </a:xfrm>
        </p:spPr>
        <p:txBody>
          <a:bodyPr>
            <a:normAutofit/>
          </a:bodyPr>
          <a:lstStyle/>
          <a:p>
            <a:r>
              <a:rPr lang="es-SV" sz="2800" b="1" dirty="0"/>
              <a:t>PLAN DE CRECIMIENTO INTEGRAL</a:t>
            </a:r>
          </a:p>
        </p:txBody>
      </p:sp>
      <p:pic>
        <p:nvPicPr>
          <p:cNvPr id="4" name="3 Imagen"/>
          <p:cNvPicPr>
            <a:picLocks noChangeAspect="1"/>
          </p:cNvPicPr>
          <p:nvPr/>
        </p:nvPicPr>
        <p:blipFill>
          <a:blip r:embed="rId2" cstate="email">
            <a:biLevel thresh="25000"/>
            <a:extLst>
              <a:ext uri="{28A0092B-C50C-407E-A947-70E740481C1C}">
                <a14:useLocalDpi xmlns:a14="http://schemas.microsoft.com/office/drawing/2010/main" xmlns=""/>
              </a:ext>
            </a:extLst>
          </a:blip>
          <a:stretch>
            <a:fillRect/>
          </a:stretch>
        </p:blipFill>
        <p:spPr>
          <a:xfrm>
            <a:off x="6322978" y="4869159"/>
            <a:ext cx="987400" cy="905117"/>
          </a:xfrm>
          <a:prstGeom prst="rect">
            <a:avLst/>
          </a:prstGeom>
        </p:spPr>
      </p:pic>
      <p:sp>
        <p:nvSpPr>
          <p:cNvPr id="6" name="5 CuadroTexto"/>
          <p:cNvSpPr txBox="1"/>
          <p:nvPr/>
        </p:nvSpPr>
        <p:spPr>
          <a:xfrm>
            <a:off x="5652120" y="6084004"/>
            <a:ext cx="2595582" cy="369332"/>
          </a:xfrm>
          <a:prstGeom prst="rect">
            <a:avLst/>
          </a:prstGeom>
          <a:noFill/>
        </p:spPr>
        <p:txBody>
          <a:bodyPr wrap="none" rtlCol="0">
            <a:spAutoFit/>
          </a:bodyPr>
          <a:lstStyle/>
          <a:p>
            <a:r>
              <a:rPr lang="es-SV" dirty="0" smtClean="0">
                <a:solidFill>
                  <a:schemeClr val="bg1"/>
                </a:solidFill>
                <a:latin typeface="Futura LtCn BT" pitchFamily="34" charset="0"/>
              </a:rPr>
              <a:t>División Interamericana</a:t>
            </a:r>
            <a:endParaRPr lang="es-SV" dirty="0">
              <a:solidFill>
                <a:schemeClr val="bg1"/>
              </a:solidFill>
              <a:latin typeface="Futura LtCn BT" pitchFamily="34" charset="0"/>
            </a:endParaRPr>
          </a:p>
        </p:txBody>
      </p:sp>
      <p:cxnSp>
        <p:nvCxnSpPr>
          <p:cNvPr id="8" name="7 Conector recto"/>
          <p:cNvCxnSpPr/>
          <p:nvPr/>
        </p:nvCxnSpPr>
        <p:spPr>
          <a:xfrm>
            <a:off x="4860032" y="6044995"/>
            <a:ext cx="39132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195210" y="6378435"/>
            <a:ext cx="3578116" cy="369332"/>
          </a:xfrm>
          <a:prstGeom prst="rect">
            <a:avLst/>
          </a:prstGeom>
          <a:noFill/>
        </p:spPr>
        <p:txBody>
          <a:bodyPr wrap="square" rtlCol="0">
            <a:spAutoFit/>
          </a:bodyPr>
          <a:lstStyle/>
          <a:p>
            <a:pPr algn="ctr"/>
            <a:r>
              <a:rPr lang="es-SV" dirty="0" smtClean="0">
                <a:solidFill>
                  <a:schemeClr val="bg1"/>
                </a:solidFill>
                <a:latin typeface="Futura LtCn BT" pitchFamily="34" charset="0"/>
              </a:rPr>
              <a:t>Departamento de Mayordomía</a:t>
            </a:r>
            <a:endParaRPr lang="es-SV" dirty="0">
              <a:solidFill>
                <a:schemeClr val="bg1"/>
              </a:solidFill>
              <a:latin typeface="Futura LtCn BT" pitchFamily="34" charset="0"/>
            </a:endParaRPr>
          </a:p>
        </p:txBody>
      </p:sp>
      <p:sp>
        <p:nvSpPr>
          <p:cNvPr id="10" name="9 CuadroTexto"/>
          <p:cNvSpPr txBox="1"/>
          <p:nvPr/>
        </p:nvSpPr>
        <p:spPr>
          <a:xfrm>
            <a:off x="4762397" y="5723636"/>
            <a:ext cx="4108561" cy="400110"/>
          </a:xfrm>
          <a:prstGeom prst="rect">
            <a:avLst/>
          </a:prstGeom>
          <a:noFill/>
        </p:spPr>
        <p:txBody>
          <a:bodyPr wrap="none" rtlCol="0">
            <a:spAutoFit/>
          </a:bodyPr>
          <a:lstStyle/>
          <a:p>
            <a:r>
              <a:rPr lang="es-SV" sz="2000" dirty="0" smtClean="0">
                <a:solidFill>
                  <a:schemeClr val="bg1"/>
                </a:solidFill>
                <a:latin typeface="Goudy Old Style" pitchFamily="18" charset="0"/>
              </a:rPr>
              <a:t>I</a:t>
            </a:r>
            <a:r>
              <a:rPr lang="es-SV" sz="1600" dirty="0" smtClean="0">
                <a:solidFill>
                  <a:schemeClr val="bg1"/>
                </a:solidFill>
                <a:latin typeface="Goudy Old Style" pitchFamily="18" charset="0"/>
              </a:rPr>
              <a:t>GLESIA </a:t>
            </a:r>
            <a:r>
              <a:rPr lang="es-SV" sz="2000" dirty="0" smtClean="0">
                <a:solidFill>
                  <a:schemeClr val="bg1"/>
                </a:solidFill>
                <a:latin typeface="Goudy Old Style" pitchFamily="18" charset="0"/>
              </a:rPr>
              <a:t>A</a:t>
            </a:r>
            <a:r>
              <a:rPr lang="es-SV" sz="1600" dirty="0" smtClean="0">
                <a:solidFill>
                  <a:schemeClr val="bg1"/>
                </a:solidFill>
                <a:latin typeface="Goudy Old Style" pitchFamily="18" charset="0"/>
              </a:rPr>
              <a:t>DVENTISTA DEL </a:t>
            </a:r>
            <a:r>
              <a:rPr lang="es-SV" sz="2000" dirty="0" smtClean="0">
                <a:solidFill>
                  <a:schemeClr val="bg1"/>
                </a:solidFill>
                <a:latin typeface="Goudy Old Style" pitchFamily="18" charset="0"/>
              </a:rPr>
              <a:t>S</a:t>
            </a:r>
            <a:r>
              <a:rPr lang="es-SV" sz="1600" dirty="0" smtClean="0">
                <a:solidFill>
                  <a:schemeClr val="bg1"/>
                </a:solidFill>
                <a:latin typeface="Goudy Old Style" pitchFamily="18" charset="0"/>
              </a:rPr>
              <a:t>EPTIMO </a:t>
            </a:r>
            <a:r>
              <a:rPr lang="es-SV" sz="2000" dirty="0" smtClean="0">
                <a:solidFill>
                  <a:schemeClr val="bg1"/>
                </a:solidFill>
                <a:latin typeface="Goudy Old Style" pitchFamily="18" charset="0"/>
              </a:rPr>
              <a:t>D</a:t>
            </a:r>
            <a:r>
              <a:rPr lang="es-SV" sz="1600" dirty="0" smtClean="0">
                <a:solidFill>
                  <a:schemeClr val="bg1"/>
                </a:solidFill>
                <a:latin typeface="Goudy Old Style" pitchFamily="18" charset="0"/>
              </a:rPr>
              <a:t>IA</a:t>
            </a:r>
            <a:endParaRPr lang="es-SV" sz="1600" dirty="0">
              <a:solidFill>
                <a:schemeClr val="bg1"/>
              </a:solidFill>
              <a:latin typeface="Goudy Old Style" pitchFamily="18" charset="0"/>
            </a:endParaRPr>
          </a:p>
        </p:txBody>
      </p:sp>
    </p:spTree>
    <p:extLst>
      <p:ext uri="{BB962C8B-B14F-4D97-AF65-F5344CB8AC3E}">
        <p14:creationId xmlns:p14="http://schemas.microsoft.com/office/powerpoint/2010/main" xmlns="" val="278060597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flipH="1">
            <a:off x="0" y="1412776"/>
            <a:ext cx="9144000" cy="5112568"/>
          </a:xfrm>
          <a:prstGeom prst="rect">
            <a:avLst/>
          </a:prstGeom>
        </p:spPr>
      </p:pic>
      <p:sp>
        <p:nvSpPr>
          <p:cNvPr id="2" name="1 Título"/>
          <p:cNvSpPr>
            <a:spLocks noGrp="1"/>
          </p:cNvSpPr>
          <p:nvPr>
            <p:ph type="title"/>
          </p:nvPr>
        </p:nvSpPr>
        <p:spPr>
          <a:xfrm>
            <a:off x="0" y="332656"/>
            <a:ext cx="4427984" cy="720080"/>
          </a:xfrm>
          <a:blipFill>
            <a:blip r:embed="rId3"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20:33</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800" b="1" dirty="0">
                <a:solidFill>
                  <a:schemeClr val="bg1"/>
                </a:solidFill>
                <a:effectLst>
                  <a:glow rad="101600">
                    <a:schemeClr val="tx1">
                      <a:alpha val="60000"/>
                    </a:schemeClr>
                  </a:glow>
                </a:effectLst>
                <a:latin typeface="Times New Roman" pitchFamily="18" charset="0"/>
                <a:cs typeface="Times New Roman" pitchFamily="18" charset="0"/>
              </a:rPr>
              <a:t>No he codiciado ni la plata ni el oro ni la ropa de </a:t>
            </a: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nadie.</a:t>
            </a:r>
            <a:endParaRPr lang="es-SV" sz="4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8476471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¿Qué cree usted, que la codicia está asociada con el egoísmo?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1409748798"/>
              </p:ext>
            </p:extLst>
          </p:nvPr>
        </p:nvGraphicFramePr>
        <p:xfrm>
          <a:off x="251520" y="1270748"/>
          <a:ext cx="8784976" cy="5470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5071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6732240" cy="720080"/>
          </a:xfrm>
          <a:blipFill>
            <a:blip r:embed="rId2"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Autofit/>
          </a:bodyPr>
          <a:lstStyle/>
          <a:p>
            <a:pPr algn="r"/>
            <a:r>
              <a:rPr lang="es-SV" sz="2800" b="1" dirty="0">
                <a:ln w="18415" cmpd="sng">
                  <a:noFill/>
                  <a:prstDash val="solid"/>
                </a:ln>
                <a:solidFill>
                  <a:schemeClr val="bg1"/>
                </a:solidFill>
                <a:effectLst>
                  <a:outerShdw blurRad="38100" dist="38100" dir="2700000" algn="tl">
                    <a:srgbClr val="000000">
                      <a:alpha val="43137"/>
                    </a:srgbClr>
                  </a:outerShdw>
                </a:effectLst>
                <a:cs typeface="Times New Roman" pitchFamily="18" charset="0"/>
              </a:rPr>
              <a:t>Consejos sobre mayordomía cristiana, </a:t>
            </a:r>
            <a:r>
              <a:rPr lang="es-SV" sz="2800" b="1" dirty="0" smtClean="0">
                <a:ln w="18415" cmpd="sng">
                  <a:noFill/>
                  <a:prstDash val="solid"/>
                </a:ln>
                <a:solidFill>
                  <a:schemeClr val="bg1"/>
                </a:solidFill>
                <a:effectLst>
                  <a:outerShdw blurRad="38100" dist="38100" dir="2700000" algn="tl">
                    <a:srgbClr val="000000">
                      <a:alpha val="43137"/>
                    </a:srgbClr>
                  </a:outerShdw>
                </a:effectLst>
                <a:cs typeface="Times New Roman" pitchFamily="18" charset="0"/>
              </a:rPr>
              <a:t>p. 27</a:t>
            </a:r>
            <a:endParaRPr lang="es-SV" sz="2800" b="1" dirty="0">
              <a:ln w="18415" cmpd="sng">
                <a:noFill/>
                <a:prstDash val="solid"/>
              </a:ln>
              <a:solidFill>
                <a:schemeClr val="bg1"/>
              </a:solidFill>
              <a:effectLst>
                <a:outerShdw blurRad="38100" dist="38100" dir="2700000" algn="tl">
                  <a:srgbClr val="000000">
                    <a:alpha val="43137"/>
                  </a:srgbClr>
                </a:outerShdw>
              </a:effectLst>
              <a:cs typeface="Times New Roman" pitchFamily="18" charset="0"/>
            </a:endParaRPr>
          </a:p>
        </p:txBody>
      </p:sp>
      <p:sp>
        <p:nvSpPr>
          <p:cNvPr id="5" name="4 Marcador de contenido"/>
          <p:cNvSpPr>
            <a:spLocks noGrp="1"/>
          </p:cNvSpPr>
          <p:nvPr>
            <p:ph idx="1"/>
          </p:nvPr>
        </p:nvSpPr>
        <p:spPr>
          <a:xfrm>
            <a:off x="1979712" y="1916832"/>
            <a:ext cx="6779096" cy="4176464"/>
          </a:xfrm>
        </p:spPr>
        <p:txBody>
          <a:bodyPr>
            <a:noAutofit/>
          </a:bodyPr>
          <a:lstStyle/>
          <a:p>
            <a:pPr marL="0" indent="0" algn="r">
              <a:buNone/>
            </a:pPr>
            <a:r>
              <a:rPr lang="es-SV" sz="5400" i="1" dirty="0">
                <a:latin typeface="Times New Roman" pitchFamily="18" charset="0"/>
                <a:cs typeface="Times New Roman" pitchFamily="18" charset="0"/>
              </a:rPr>
              <a:t>El egoísmo es el impulso humano más poderoso y más </a:t>
            </a:r>
            <a:r>
              <a:rPr lang="es-SV" sz="5400" i="1" dirty="0" smtClean="0">
                <a:latin typeface="Times New Roman" pitchFamily="18" charset="0"/>
                <a:cs typeface="Times New Roman" pitchFamily="18" charset="0"/>
              </a:rPr>
              <a:t>generalizado.</a:t>
            </a:r>
            <a:endParaRPr lang="es-SV" sz="5400" i="1" dirty="0">
              <a:latin typeface="Times New Roman" pitchFamily="18" charset="0"/>
              <a:cs typeface="Times New Roman" pitchFamily="18" charset="0"/>
            </a:endParaRPr>
          </a:p>
        </p:txBody>
      </p:sp>
      <p:pic>
        <p:nvPicPr>
          <p:cNvPr id="3" name="2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flipH="1">
            <a:off x="107502" y="4783036"/>
            <a:ext cx="2232249" cy="2074964"/>
          </a:xfrm>
          <a:prstGeom prst="rect">
            <a:avLst/>
          </a:prstGeom>
        </p:spPr>
      </p:pic>
    </p:spTree>
    <p:extLst>
      <p:ext uri="{BB962C8B-B14F-4D97-AF65-F5344CB8AC3E}">
        <p14:creationId xmlns:p14="http://schemas.microsoft.com/office/powerpoint/2010/main" xmlns="" val="284169926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E</a:t>
            </a:r>
            <a:r>
              <a:rPr lang="es-SV" dirty="0" smtClean="0"/>
              <a:t>l </a:t>
            </a:r>
            <a:r>
              <a:rPr lang="es-SV" dirty="0"/>
              <a:t>objeto de la codicia es el dinero</a:t>
            </a:r>
          </a:p>
        </p:txBody>
      </p:sp>
      <p:sp>
        <p:nvSpPr>
          <p:cNvPr id="3" name="Marcador de contenido 2"/>
          <p:cNvSpPr>
            <a:spLocks noGrp="1"/>
          </p:cNvSpPr>
          <p:nvPr>
            <p:ph idx="1"/>
          </p:nvPr>
        </p:nvSpPr>
        <p:spPr>
          <a:xfrm>
            <a:off x="1187624" y="1600200"/>
            <a:ext cx="5112568" cy="4781128"/>
          </a:xfrm>
        </p:spPr>
        <p:txBody>
          <a:bodyPr>
            <a:normAutofit fontScale="85000" lnSpcReduction="20000"/>
          </a:bodyPr>
          <a:lstStyle/>
          <a:p>
            <a:r>
              <a:rPr lang="es-SV" dirty="0" smtClean="0"/>
              <a:t>¿Puede </a:t>
            </a:r>
            <a:r>
              <a:rPr lang="es-SV" dirty="0"/>
              <a:t>ser feliz si logra obtener el objeto de su codicia? </a:t>
            </a:r>
            <a:endParaRPr lang="es-SV" dirty="0" smtClean="0"/>
          </a:p>
          <a:p>
            <a:r>
              <a:rPr lang="es-SV" dirty="0" smtClean="0"/>
              <a:t>Y </a:t>
            </a:r>
            <a:r>
              <a:rPr lang="es-SV" dirty="0"/>
              <a:t>la persona cuyo objeto de codicia es el dinero, ¿puede ser feliz si logra atesorar cierta cantidad? </a:t>
            </a:r>
            <a:endParaRPr lang="es-SV" dirty="0" smtClean="0"/>
          </a:p>
          <a:p>
            <a:r>
              <a:rPr lang="es-SV" dirty="0" smtClean="0"/>
              <a:t>¿Es </a:t>
            </a:r>
            <a:r>
              <a:rPr lang="es-SV" dirty="0"/>
              <a:t>lo mismo ahorrar dinero que atesorarlo? </a:t>
            </a:r>
            <a:endParaRPr lang="es-SV" dirty="0" smtClean="0"/>
          </a:p>
          <a:p>
            <a:r>
              <a:rPr lang="es-SV" dirty="0" smtClean="0"/>
              <a:t>¿</a:t>
            </a:r>
            <a:r>
              <a:rPr lang="es-SV" dirty="0"/>
              <a:t>Es importante el dinero? </a:t>
            </a:r>
            <a:endParaRPr lang="es-SV" dirty="0" smtClean="0"/>
          </a:p>
          <a:p>
            <a:r>
              <a:rPr lang="es-SV" dirty="0" smtClean="0"/>
              <a:t>Y </a:t>
            </a:r>
            <a:r>
              <a:rPr lang="es-SV" dirty="0"/>
              <a:t>si lo es, ¿tiene límites su importancia? </a:t>
            </a:r>
            <a:endParaRPr lang="es-SV" dirty="0" smtClean="0"/>
          </a:p>
          <a:p>
            <a:r>
              <a:rPr lang="es-SV" dirty="0" smtClean="0"/>
              <a:t>¿</a:t>
            </a:r>
            <a:r>
              <a:rPr lang="es-SV" dirty="0"/>
              <a:t>Hasta dónde llega su utilidad?</a:t>
            </a:r>
            <a:endParaRPr lang="es-SV" dirty="0" smtClean="0"/>
          </a:p>
        </p:txBody>
      </p:sp>
      <p:pic>
        <p:nvPicPr>
          <p:cNvPr id="5" name="Picture 2" descr="http://www.critical4.com.au/wp-content/uploads/2011/08/PPP_PRD_051_3D_people-Question_Mark.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436096" y="2660112"/>
            <a:ext cx="4208985" cy="4208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0255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s-SV"/>
          </a:p>
        </p:txBody>
      </p:sp>
      <p:sp>
        <p:nvSpPr>
          <p:cNvPr id="2" name="1 Título"/>
          <p:cNvSpPr>
            <a:spLocks noGrp="1"/>
          </p:cNvSpPr>
          <p:nvPr>
            <p:ph type="ctrTitle"/>
          </p:nvPr>
        </p:nvSpPr>
        <p:spPr>
          <a:xfrm>
            <a:off x="4499992" y="1412776"/>
            <a:ext cx="4392488" cy="3672408"/>
          </a:xfrm>
        </p:spPr>
        <p:txBody>
          <a:bodyPr>
            <a:normAutofit/>
          </a:bodyPr>
          <a:lstStyle/>
          <a:p>
            <a:r>
              <a:rPr lang="es-SV" sz="6000" dirty="0"/>
              <a:t>Sé feliz con lo que tienes</a:t>
            </a:r>
          </a:p>
        </p:txBody>
      </p:sp>
      <p:pic>
        <p:nvPicPr>
          <p:cNvPr id="1026" name="Picture 2" descr="http://www.aprendeme.com/wp-content/uploads/2013/04/Ser-feliz-con-lo-que-se-tiene-2.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468560" y="2276872"/>
            <a:ext cx="5054183" cy="38164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xmlns="" val="253746060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dirty="0" smtClean="0"/>
              <a:t>Egoísmo </a:t>
            </a:r>
            <a:r>
              <a:rPr lang="es-SV" dirty="0"/>
              <a:t>visceral</a:t>
            </a:r>
          </a:p>
        </p:txBody>
      </p:sp>
      <p:sp>
        <p:nvSpPr>
          <p:cNvPr id="3" name="Marcador de contenido 2"/>
          <p:cNvSpPr>
            <a:spLocks noGrp="1"/>
          </p:cNvSpPr>
          <p:nvPr>
            <p:ph idx="1"/>
          </p:nvPr>
        </p:nvSpPr>
        <p:spPr>
          <a:xfrm>
            <a:off x="971600" y="5085184"/>
            <a:ext cx="7499176" cy="1401019"/>
          </a:xfrm>
        </p:spPr>
        <p:txBody>
          <a:bodyPr>
            <a:normAutofit fontScale="70000" lnSpcReduction="20000"/>
          </a:bodyPr>
          <a:lstStyle/>
          <a:p>
            <a:pPr marL="0" indent="0" algn="ctr">
              <a:buNone/>
            </a:pPr>
            <a:r>
              <a:rPr lang="es-SV" dirty="0" smtClean="0"/>
              <a:t>El </a:t>
            </a:r>
            <a:r>
              <a:rPr lang="es-SV" dirty="0"/>
              <a:t>tipo de egoísmo presente en la codicia hace que la persona </a:t>
            </a:r>
            <a:r>
              <a:rPr lang="es-SV" dirty="0" smtClean="0"/>
              <a:t>no solo quiera </a:t>
            </a:r>
            <a:r>
              <a:rPr lang="es-SV" dirty="0"/>
              <a:t>retener para sí lo que ya tiene, </a:t>
            </a:r>
            <a:r>
              <a:rPr lang="es-SV" dirty="0" smtClean="0"/>
              <a:t>sino </a:t>
            </a:r>
            <a:r>
              <a:rPr lang="es-SV" dirty="0"/>
              <a:t>que aparte de esto también quiere apoderarse de lo que el otro tiene, y además, podría estar dispuesto a cualquier cosa para lograrlo.</a:t>
            </a:r>
          </a:p>
        </p:txBody>
      </p:sp>
      <p:pic>
        <p:nvPicPr>
          <p:cNvPr id="5" name="Imagen 4"/>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844216" y="1457743"/>
            <a:ext cx="5399308" cy="3483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3269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0" y="1412776"/>
            <a:ext cx="9144000" cy="5112568"/>
          </a:xfrm>
          <a:prstGeom prst="rect">
            <a:avLst/>
          </a:prstGeom>
        </p:spPr>
      </p:pic>
      <p:sp>
        <p:nvSpPr>
          <p:cNvPr id="2" name="1 Título"/>
          <p:cNvSpPr>
            <a:spLocks noGrp="1"/>
          </p:cNvSpPr>
          <p:nvPr>
            <p:ph type="title"/>
          </p:nvPr>
        </p:nvSpPr>
        <p:spPr>
          <a:xfrm>
            <a:off x="0" y="332656"/>
            <a:ext cx="4427984" cy="720080"/>
          </a:xfrm>
          <a:blipFill>
            <a:blip r:embed="rId3" cstate="print">
              <a:extLst>
                <a:ext uri="{28A0092B-C50C-407E-A947-70E740481C1C}">
                  <a14:useLocalDpi xmlns:a14="http://schemas.microsoft.com/office/drawing/2010/main" xmlns=""/>
                </a:ext>
              </a:extLst>
            </a:blip>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Éxodo 20:17 </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b="1" dirty="0">
                <a:solidFill>
                  <a:schemeClr val="bg1"/>
                </a:solidFill>
                <a:effectLst>
                  <a:glow rad="101600">
                    <a:schemeClr val="tx1">
                      <a:alpha val="60000"/>
                    </a:schemeClr>
                  </a:glow>
                </a:effectLst>
                <a:latin typeface="Times New Roman" pitchFamily="18" charset="0"/>
                <a:cs typeface="Times New Roman" pitchFamily="18" charset="0"/>
              </a:rPr>
              <a:t>No codicies la casa de tu prójimo: No codicies su esposa, ni su esclavo, ni su esclava, ni su buey, ni su burro, ni nada que le </a:t>
            </a:r>
            <a:r>
              <a:rPr lang="es-SV" b="1" dirty="0" smtClean="0">
                <a:solidFill>
                  <a:schemeClr val="bg1"/>
                </a:solidFill>
                <a:effectLst>
                  <a:glow rad="101600">
                    <a:schemeClr val="tx1">
                      <a:alpha val="60000"/>
                    </a:schemeClr>
                  </a:glow>
                </a:effectLst>
                <a:latin typeface="Times New Roman" pitchFamily="18" charset="0"/>
                <a:cs typeface="Times New Roman" pitchFamily="18" charset="0"/>
              </a:rPr>
              <a:t>pertenezca.</a:t>
            </a:r>
            <a:endParaRPr lang="es-SV"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1934896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7723</TotalTime>
  <Words>611</Words>
  <Application>Microsoft Office PowerPoint</Application>
  <PresentationFormat>On-screen Show (4:3)</PresentationFormat>
  <Paragraphs>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de Office</vt:lpstr>
      <vt:lpstr>PCI</vt:lpstr>
      <vt:lpstr>EL CODICIADO DINERO</vt:lpstr>
      <vt:lpstr>Hechos 20:33</vt:lpstr>
      <vt:lpstr>¿Qué cree usted, que la codicia está asociada con el egoísmo? </vt:lpstr>
      <vt:lpstr>Consejos sobre mayordomía cristiana, p. 27</vt:lpstr>
      <vt:lpstr>El objeto de la codicia es el dinero</vt:lpstr>
      <vt:lpstr>Sé feliz con lo que tienes</vt:lpstr>
      <vt:lpstr>Egoísmo visceral</vt:lpstr>
      <vt:lpstr>Éxodo 20:17 </vt:lpstr>
      <vt:lpstr>Hechos 20:33</vt:lpstr>
      <vt:lpstr>El que codicia no es feliz con lo que tiene, y cree, que apoderándose de lo del otro puede serlo. </vt:lpstr>
      <vt:lpstr>¿Pero qué es codicia? </vt:lpstr>
      <vt:lpstr>Proverbios 5:18</vt:lpstr>
      <vt:lpstr>Epicuro</vt:lpstr>
      <vt:lpstr>Oliver Stone Wall Street 2</vt:lpstr>
      <vt:lpstr>Benjamín Franklin</vt:lpstr>
      <vt:lpstr>El objeto más codiciado</vt:lpstr>
      <vt:lpstr>Hechos 20:33</vt:lpstr>
      <vt:lpstr>Proverbios 11:4</vt:lpstr>
      <vt:lpstr>El dinero el útil</vt:lpstr>
      <vt:lpstr>Proverbios 11:4</vt:lpstr>
      <vt:lpstr>2 Corintios 5:10 </vt:lpstr>
      <vt:lpstr>Lo que necesitamos para enfrentar el juicio no es dinero sino justicia</vt:lpstr>
      <vt:lpstr>¿Cómo la justicia puede librarnos de la muerte en “el día de la ira”?</vt:lpstr>
      <vt:lpstr>Solo la gracia de Cristo obrando en nuestro carácter puede hacernos vencer ese poderoso impulso humano llamado egoísmo.</vt:lpstr>
      <vt:lpstr>PCI</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del Carmen</dc:creator>
  <cp:lastModifiedBy>Veronica Carballo</cp:lastModifiedBy>
  <cp:revision>403</cp:revision>
  <dcterms:created xsi:type="dcterms:W3CDTF">2012-09-16T21:46:51Z</dcterms:created>
  <dcterms:modified xsi:type="dcterms:W3CDTF">2014-05-28T21:27:44Z</dcterms:modified>
</cp:coreProperties>
</file>