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390" r:id="rId4"/>
    <p:sldId id="393" r:id="rId5"/>
    <p:sldId id="403" r:id="rId6"/>
    <p:sldId id="404" r:id="rId7"/>
    <p:sldId id="405" r:id="rId8"/>
    <p:sldId id="406" r:id="rId9"/>
    <p:sldId id="407" r:id="rId10"/>
    <p:sldId id="408" r:id="rId11"/>
    <p:sldId id="382" r:id="rId12"/>
    <p:sldId id="380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02" r:id="rId21"/>
    <p:sldId id="416" r:id="rId22"/>
    <p:sldId id="417" r:id="rId23"/>
    <p:sldId id="419" r:id="rId24"/>
    <p:sldId id="418" r:id="rId25"/>
    <p:sldId id="420" r:id="rId26"/>
    <p:sldId id="421" r:id="rId27"/>
    <p:sldId id="422" r:id="rId28"/>
    <p:sldId id="423" r:id="rId29"/>
    <p:sldId id="316" r:id="rId30"/>
    <p:sldId id="288" r:id="rId31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110"/>
    <a:srgbClr val="CC3300"/>
    <a:srgbClr val="8DAA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858923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4077072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223581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43778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12024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13428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620688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5661248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72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7716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264175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7869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4586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6505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42428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12449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11560" y="127747"/>
            <a:ext cx="77223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67944" y="836712"/>
            <a:ext cx="4803014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2996952"/>
            <a:ext cx="524250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4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Mateo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6:32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4104456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Porque los paganos andan tras todas estas cosas</a:t>
            </a:r>
          </a:p>
        </p:txBody>
      </p:sp>
    </p:spTree>
    <p:extLst>
      <p:ext uri="{BB962C8B-B14F-4D97-AF65-F5344CB8AC3E}">
        <p14:creationId xmlns:p14="http://schemas.microsoft.com/office/powerpoint/2010/main" xmlns="" val="3546237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Vivir angustiados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5112568" cy="4781128"/>
          </a:xfrm>
        </p:spPr>
        <p:txBody>
          <a:bodyPr>
            <a:normAutofit fontScale="85000" lnSpcReduction="10000"/>
          </a:bodyPr>
          <a:lstStyle/>
          <a:p>
            <a:r>
              <a:rPr lang="es-SV" dirty="0" smtClean="0"/>
              <a:t>¿Por </a:t>
            </a:r>
            <a:r>
              <a:rPr lang="es-SV" dirty="0"/>
              <a:t>qué vivir ansiosos por lo material? </a:t>
            </a:r>
            <a:endParaRPr lang="es-SV" dirty="0" smtClean="0"/>
          </a:p>
          <a:p>
            <a:r>
              <a:rPr lang="es-SV" dirty="0" smtClean="0"/>
              <a:t>Es </a:t>
            </a:r>
            <a:r>
              <a:rPr lang="es-SV" dirty="0"/>
              <a:t>cierto que en esta economía del pecado el dinero es necesario, ¿pero hemos de vivir angustiados por conseguirlo? </a:t>
            </a:r>
            <a:endParaRPr lang="es-SV" dirty="0" smtClean="0"/>
          </a:p>
          <a:p>
            <a:r>
              <a:rPr lang="es-SV" dirty="0" smtClean="0"/>
              <a:t>“</a:t>
            </a:r>
            <a:r>
              <a:rPr lang="es-SV" dirty="0"/>
              <a:t>Porque los paganos andan tras todas estas cosas”. ¿Significa esto, que si vivo ansioso por lo material, tal actitud es pagana, aun siendo yo un cristiano? </a:t>
            </a:r>
            <a:endParaRPr lang="es-SV" dirty="0" smtClean="0"/>
          </a:p>
        </p:txBody>
      </p:sp>
      <p:pic>
        <p:nvPicPr>
          <p:cNvPr id="5" name="Picture 2" descr="http://www.critical4.com.au/wp-content/uploads/2011/08/PPP_PRD_051_3D_people-Question_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2660112"/>
            <a:ext cx="4208985" cy="42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025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/>
          </a:bodyPr>
          <a:lstStyle/>
          <a:p>
            <a:r>
              <a:rPr lang="es-SV" sz="6000" dirty="0"/>
              <a:t>El afán no genera riqueza</a:t>
            </a:r>
          </a:p>
        </p:txBody>
      </p:sp>
      <p:pic>
        <p:nvPicPr>
          <p:cNvPr id="1026" name="Picture 2" descr="http://st-listas.20minutos.es/images/2010-10/255193/2695135_640px.jpg?128598713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816424" cy="5080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37460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2292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Proverbios 10:22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3970784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 bendición del Señor trae riquezas, y nada se gana con preocuparse</a:t>
            </a:r>
          </a:p>
        </p:txBody>
      </p:sp>
    </p:spTree>
    <p:extLst>
      <p:ext uri="{BB962C8B-B14F-4D97-AF65-F5344CB8AC3E}">
        <p14:creationId xmlns:p14="http://schemas.microsoft.com/office/powerpoint/2010/main" xmlns="" val="3268472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412776"/>
            <a:ext cx="9144000" cy="51125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Mateo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6:33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932040" y="1628799"/>
            <a:ext cx="3888432" cy="39604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Más bien, busquen primeramente el reino de Dios y su justicia, y todas estas cosas les serán añadidas</a:t>
            </a:r>
          </a:p>
        </p:txBody>
      </p:sp>
    </p:spTree>
    <p:extLst>
      <p:ext uri="{BB962C8B-B14F-4D97-AF65-F5344CB8AC3E}">
        <p14:creationId xmlns:p14="http://schemas.microsoft.com/office/powerpoint/2010/main" xmlns="" val="2325557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“Nada se gana con preocuparse”</a:t>
            </a:r>
          </a:p>
        </p:txBody>
      </p:sp>
      <p:pic>
        <p:nvPicPr>
          <p:cNvPr id="2050" name="Picture 2" descr="http://www.lacosmeticadeelyn.com/wp-content/uploads/2014/04/Est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2653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155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Mateo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6:34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4104456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No se angustien por el mañana, el cual tendrá sus propios problemas. Cada día tiene ya sus problemas</a:t>
            </a:r>
          </a:p>
        </p:txBody>
      </p:sp>
    </p:spTree>
    <p:extLst>
      <p:ext uri="{BB962C8B-B14F-4D97-AF65-F5344CB8AC3E}">
        <p14:creationId xmlns:p14="http://schemas.microsoft.com/office/powerpoint/2010/main" xmlns="" val="1512811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Trastorno </a:t>
            </a:r>
            <a:r>
              <a:rPr lang="es-SV" dirty="0"/>
              <a:t>de ansiedad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3024336" cy="4525963"/>
          </a:xfrm>
        </p:spPr>
        <p:txBody>
          <a:bodyPr>
            <a:normAutofit fontScale="77500" lnSpcReduction="20000"/>
          </a:bodyPr>
          <a:lstStyle/>
          <a:p>
            <a:r>
              <a:rPr lang="es-SV" dirty="0"/>
              <a:t>Solo en los Estados Unidos, un 18.1 % de la población adulta (unos 40 millones), padecen cada año algún trastorno de ansiedad.  </a:t>
            </a:r>
            <a:endParaRPr lang="es-SV" dirty="0" smtClean="0"/>
          </a:p>
          <a:p>
            <a:r>
              <a:rPr lang="es-SV" dirty="0" smtClean="0"/>
              <a:t>En </a:t>
            </a:r>
            <a:r>
              <a:rPr lang="es-SV" dirty="0"/>
              <a:t>España la tasa es del 20% (casi 2 de cada 10 españoles).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580" r="1985"/>
          <a:stretch/>
        </p:blipFill>
        <p:spPr>
          <a:xfrm>
            <a:off x="4491817" y="1602419"/>
            <a:ext cx="3816424" cy="458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601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-976" y="1340768"/>
            <a:ext cx="9144000" cy="52292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Lucas 8:14 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4104456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s-SV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ahogados por los afanes y las riquezas</a:t>
            </a:r>
          </a:p>
        </p:txBody>
      </p:sp>
    </p:spTree>
    <p:extLst>
      <p:ext uri="{BB962C8B-B14F-4D97-AF65-F5344CB8AC3E}">
        <p14:creationId xmlns:p14="http://schemas.microsoft.com/office/powerpoint/2010/main" xmlns="" val="959204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5796136" cy="720080"/>
          </a:xfrm>
          <a:blipFill>
            <a:blip r:embed="rId2" cstate="print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SV" sz="2800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Testimonios para la Iglesia, </a:t>
            </a:r>
            <a:r>
              <a:rPr lang="es-SV" sz="2800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T1, p. 420</a:t>
            </a:r>
            <a:endParaRPr lang="es-SV" sz="2800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979712" y="1916832"/>
            <a:ext cx="6779096" cy="41764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3600" i="1" dirty="0" smtClean="0">
                <a:latin typeface="Times New Roman" pitchFamily="18" charset="0"/>
                <a:cs typeface="Times New Roman" pitchFamily="18" charset="0"/>
              </a:rPr>
              <a:t>Tal </a:t>
            </a:r>
            <a:r>
              <a:rPr lang="es-SV" sz="3600" i="1" dirty="0">
                <a:latin typeface="Times New Roman" pitchFamily="18" charset="0"/>
                <a:cs typeface="Times New Roman" pitchFamily="18" charset="0"/>
              </a:rPr>
              <a:t>vez han conseguido mantener su capital y acrecentarlo. Pero por otra parte, ¿qué han perdido? Su capital de salud, que es inapreciable tanto para los pobres como para los </a:t>
            </a:r>
            <a:r>
              <a:rPr lang="es-SV" sz="3600" i="1" dirty="0" smtClean="0">
                <a:latin typeface="Times New Roman" pitchFamily="18" charset="0"/>
                <a:cs typeface="Times New Roman" pitchFamily="18" charset="0"/>
              </a:rPr>
              <a:t>ricos.</a:t>
            </a:r>
            <a:endParaRPr lang="es-SV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07502" y="4783036"/>
            <a:ext cx="2232249" cy="20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366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764705"/>
            <a:ext cx="6120680" cy="3024335"/>
          </a:xfrm>
        </p:spPr>
        <p:txBody>
          <a:bodyPr>
            <a:noAutofit/>
          </a:bodyPr>
          <a:lstStyle/>
          <a:p>
            <a:r>
              <a:rPr lang="es-SV" sz="8800" dirty="0"/>
              <a:t>POR NADA ESTÉIS AFANOSOS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4149080"/>
            <a:ext cx="6263018" cy="504056"/>
          </a:xfrm>
        </p:spPr>
        <p:txBody>
          <a:bodyPr>
            <a:normAutofit/>
          </a:bodyPr>
          <a:lstStyle/>
          <a:p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xmlns="" val="343949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SV" sz="5400" dirty="0"/>
              <a:t>Charles </a:t>
            </a:r>
            <a:r>
              <a:rPr lang="es-SV" sz="5400" dirty="0" err="1"/>
              <a:t>Spurgeon</a:t>
            </a:r>
            <a:endParaRPr lang="es-SV" sz="2800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499992" y="1916832"/>
            <a:ext cx="432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i="1" dirty="0"/>
              <a:t>“La ansiedad no agota las angustias del mañana, sino que sólo agota la fuerza del hoy”</a:t>
            </a:r>
          </a:p>
        </p:txBody>
      </p:sp>
      <p:pic>
        <p:nvPicPr>
          <p:cNvPr id="3074" name="Picture 2" descr="https://pbs.twimg.com/profile_images/800403460/HADDON_FOTO_PERF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21978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279400" dist="3175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605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 fontScale="90000"/>
          </a:bodyPr>
          <a:lstStyle/>
          <a:p>
            <a:r>
              <a:rPr lang="es-SV" sz="6000" dirty="0"/>
              <a:t>Cuando lo material quita el sueño</a:t>
            </a:r>
          </a:p>
        </p:txBody>
      </p:sp>
      <p:pic>
        <p:nvPicPr>
          <p:cNvPr id="5122" name="Picture 2" descr="13.06.11 insomni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52536" y="1628800"/>
            <a:ext cx="4939982" cy="4432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76829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Eclesiastés 5:12 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4104456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El trabajador duerme tranquilo, coma mucho o coma poco. Al rico sus muchas riquezas no lo dejan </a:t>
            </a:r>
            <a:r>
              <a:rPr lang="es-SV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dormir.</a:t>
            </a:r>
            <a:endParaRPr lang="es-SV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895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¿Es esto vida? ¿Pasarse las noches en vela mientras el otro duerme?</a:t>
            </a:r>
          </a:p>
        </p:txBody>
      </p:sp>
      <p:pic>
        <p:nvPicPr>
          <p:cNvPr id="7174" name="Picture 6" descr="http://www.elfinancierocr.com/estilos-de-vida/Insomnio-defensas-enfermedades_estacionales_ELFIMA20130402_000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3000" y="1600200"/>
            <a:ext cx="664824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2919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Insomnio en países desarrollado</a:t>
            </a:r>
            <a:endParaRPr lang="es-SV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187624" y="1600200"/>
            <a:ext cx="3672408" cy="4709120"/>
          </a:xfrm>
        </p:spPr>
        <p:txBody>
          <a:bodyPr>
            <a:normAutofit fontScale="70000" lnSpcReduction="20000"/>
          </a:bodyPr>
          <a:lstStyle/>
          <a:p>
            <a:r>
              <a:rPr lang="es-SV" dirty="0" smtClean="0"/>
              <a:t>Entre </a:t>
            </a:r>
            <a:r>
              <a:rPr lang="es-SV" dirty="0"/>
              <a:t>un 20 y un 40 por ciento de los españoles sufren de insomnio. </a:t>
            </a:r>
            <a:r>
              <a:rPr lang="es-SV" dirty="0" smtClean="0"/>
              <a:t>El 17 por ciento de ellos en forma grave.</a:t>
            </a:r>
          </a:p>
          <a:p>
            <a:r>
              <a:rPr lang="es-SV" dirty="0" smtClean="0"/>
              <a:t>70 </a:t>
            </a:r>
            <a:r>
              <a:rPr lang="es-SV" dirty="0"/>
              <a:t>millones de norteamericanos tienen problemas para </a:t>
            </a:r>
            <a:r>
              <a:rPr lang="es-SV" dirty="0" smtClean="0"/>
              <a:t>dormir.</a:t>
            </a:r>
          </a:p>
          <a:p>
            <a:r>
              <a:rPr lang="es-SV" dirty="0"/>
              <a:t>50 millones de estadounidenses padecen alguno de los 88 trastornos provocados por el </a:t>
            </a:r>
            <a:r>
              <a:rPr lang="es-SV" dirty="0" smtClean="0"/>
              <a:t>sueño.</a:t>
            </a:r>
          </a:p>
          <a:p>
            <a:r>
              <a:rPr lang="es-SV" dirty="0"/>
              <a:t>Solo en ese país, hay unas 365 clínicas especializadas en atender a pacientes con problemas de insomnio.  </a:t>
            </a:r>
            <a:endParaRPr lang="es-SV" dirty="0" smtClean="0"/>
          </a:p>
          <a:p>
            <a:endParaRPr lang="es-SV" dirty="0"/>
          </a:p>
        </p:txBody>
      </p:sp>
      <p:pic>
        <p:nvPicPr>
          <p:cNvPr id="6148" name="Picture 4" descr="http://m.oem.com.mx/8fc2dc19-9356-4f6e-8ab2-bbcb68c3e5d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04048" y="1700808"/>
            <a:ext cx="3704481" cy="4171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228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Dormir bien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1844824"/>
            <a:ext cx="2664296" cy="3989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SV" dirty="0" smtClean="0"/>
              <a:t>Dormir </a:t>
            </a:r>
            <a:r>
              <a:rPr lang="es-SV" dirty="0"/>
              <a:t>bien es necesario </a:t>
            </a:r>
            <a:r>
              <a:rPr lang="es-SV" dirty="0" smtClean="0"/>
              <a:t>para:</a:t>
            </a:r>
          </a:p>
          <a:p>
            <a:r>
              <a:rPr lang="es-SV" dirty="0" smtClean="0"/>
              <a:t>Mantener </a:t>
            </a:r>
            <a:r>
              <a:rPr lang="es-SV" dirty="0"/>
              <a:t>las funciones cerebrales, </a:t>
            </a:r>
            <a:endParaRPr lang="es-SV" dirty="0" smtClean="0"/>
          </a:p>
          <a:p>
            <a:r>
              <a:rPr lang="es-SV" dirty="0" smtClean="0"/>
              <a:t>Proteger </a:t>
            </a:r>
            <a:r>
              <a:rPr lang="es-SV" dirty="0"/>
              <a:t>al sistema inmune y </a:t>
            </a:r>
            <a:endParaRPr lang="es-SV" dirty="0" smtClean="0"/>
          </a:p>
          <a:p>
            <a:r>
              <a:rPr lang="es-SV" dirty="0" smtClean="0"/>
              <a:t>Tener </a:t>
            </a:r>
            <a:r>
              <a:rPr lang="es-SV" dirty="0"/>
              <a:t>una vida larga y de calidad. </a:t>
            </a:r>
          </a:p>
        </p:txBody>
      </p:sp>
      <p:pic>
        <p:nvPicPr>
          <p:cNvPr id="8194" name="Picture 2" descr="http://www.yomeamomas.com/wp-content/uploads/2013/11/3440357_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39952" y="1700808"/>
            <a:ext cx="4655243" cy="442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788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SV" sz="5400" dirty="0"/>
              <a:t>Miguel de Cervantes</a:t>
            </a:r>
            <a:endParaRPr lang="es-SV" sz="2800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499992" y="1916832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i="1" dirty="0"/>
              <a:t>“El sueño es el alivio de las miserias para los que las sufren despiertos”</a:t>
            </a:r>
          </a:p>
        </p:txBody>
      </p:sp>
      <p:pic>
        <p:nvPicPr>
          <p:cNvPr id="9218" name="Picture 2" descr="Miguel de Cervante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7504" y="1628800"/>
            <a:ext cx="3956608" cy="4480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279400" dist="3175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602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340768"/>
            <a:ext cx="9144000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Salmo 4:8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4104456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 paz me acuesto y me duermo, porque solo tú, Señor, me haces vivir </a:t>
            </a:r>
            <a:r>
              <a:rPr lang="es-SV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confiado.</a:t>
            </a:r>
            <a:endParaRPr lang="es-SV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63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Filipenses 4:6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4104456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Por nada estéis </a:t>
            </a:r>
            <a:r>
              <a:rPr lang="es-SV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afanosos.</a:t>
            </a:r>
            <a:endParaRPr lang="es-SV" sz="6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71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ofes.com.pa/oracion2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1998191"/>
            <a:ext cx="2738407" cy="39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 smtClean="0"/>
              <a:t>“Todas </a:t>
            </a:r>
            <a:r>
              <a:rPr lang="es-SV" sz="3600" dirty="0"/>
              <a:t>estas cosas les serán añadidas”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844824"/>
            <a:ext cx="4896544" cy="428133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SV" sz="3600" i="1" dirty="0"/>
              <a:t>¿Cuántos lo creen así? Y si lo creen, ¿cuántos deciden en esta hora buscar cada día, como su primera ocupación, el reino de Dios y su justicia? ¿Cuántos deciden poner a Dios primero y dejar que lo material sea secundario? ¿Quieren ponerse en pie los que así lo decidan? Oremos al Señor para que él selle con su bendición esta decisión… </a:t>
            </a:r>
          </a:p>
        </p:txBody>
      </p:sp>
    </p:spTree>
    <p:extLst>
      <p:ext uri="{BB962C8B-B14F-4D97-AF65-F5344CB8AC3E}">
        <p14:creationId xmlns:p14="http://schemas.microsoft.com/office/powerpoint/2010/main" xmlns="" val="121331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2292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Proverbios 10:22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3970784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 bendición del Señor trae riquezas, y nada se gana con preocuparse</a:t>
            </a:r>
          </a:p>
        </p:txBody>
      </p:sp>
    </p:spTree>
    <p:extLst>
      <p:ext uri="{BB962C8B-B14F-4D97-AF65-F5344CB8AC3E}">
        <p14:creationId xmlns:p14="http://schemas.microsoft.com/office/powerpoint/2010/main" xmlns="" val="284764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0278" y="836712"/>
            <a:ext cx="6120680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07904" y="2996952"/>
            <a:ext cx="5386524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60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L</a:t>
            </a:r>
            <a:r>
              <a:rPr lang="es-SV" dirty="0" smtClean="0"/>
              <a:t>a </a:t>
            </a:r>
            <a:r>
              <a:rPr lang="es-SV" dirty="0"/>
              <a:t>vida no es posible sin dinero</a:t>
            </a:r>
          </a:p>
        </p:txBody>
      </p:sp>
      <p:pic>
        <p:nvPicPr>
          <p:cNvPr id="4" name="Picture 2" descr="http://www.tusmejoresdepositos.es/wp-content/uploads/2013/03/mejores-depositos-mover-dinero-plazo-fij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25407" y="1600200"/>
            <a:ext cx="722343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71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Mateo 6:25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3970784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No se preocupen por su vida, qué comerán o beberán; ni por su cuerpo, cómo se vestirán</a:t>
            </a:r>
          </a:p>
        </p:txBody>
      </p:sp>
    </p:spTree>
    <p:extLst>
      <p:ext uri="{BB962C8B-B14F-4D97-AF65-F5344CB8AC3E}">
        <p14:creationId xmlns:p14="http://schemas.microsoft.com/office/powerpoint/2010/main" xmlns="" val="4193105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Mateo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6:27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4104456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¿Quién de ustedes, por mucho que se preocupe, puede añadir una sola hora al curso de su vida</a:t>
            </a:r>
            <a:r>
              <a:rPr lang="es-SV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s-SV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951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Mateo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6:28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4104456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 por qué se preocupan por la ropa?</a:t>
            </a:r>
          </a:p>
        </p:txBody>
      </p:sp>
    </p:spTree>
    <p:extLst>
      <p:ext uri="{BB962C8B-B14F-4D97-AF65-F5344CB8AC3E}">
        <p14:creationId xmlns:p14="http://schemas.microsoft.com/office/powerpoint/2010/main" xmlns="" val="3954285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Mateo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6:31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4104456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Así que no se preocupen diciendo: </a:t>
            </a:r>
            <a:r>
              <a:rPr lang="es-SV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Qué comeremos</a:t>
            </a:r>
            <a:r>
              <a:rPr lang="es-SV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 O ¿</a:t>
            </a: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Qué beberemos</a:t>
            </a:r>
            <a:r>
              <a:rPr lang="es-SV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SV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 qué nos vestiremos</a:t>
            </a:r>
            <a:r>
              <a:rPr lang="es-SV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s-SV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335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340768"/>
            <a:ext cx="9144000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Mateo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6:34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4104456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No se angustien por el mañana, el cual tendrá sus propios problemas. Cada día tiene ya sus problemas</a:t>
            </a:r>
          </a:p>
        </p:txBody>
      </p:sp>
    </p:spTree>
    <p:extLst>
      <p:ext uri="{BB962C8B-B14F-4D97-AF65-F5344CB8AC3E}">
        <p14:creationId xmlns:p14="http://schemas.microsoft.com/office/powerpoint/2010/main" xmlns="" val="44018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702</Words>
  <Application>Microsoft Office PowerPoint</Application>
  <PresentationFormat>On-screen Show (4:3)</PresentationFormat>
  <Paragraphs>69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de Office</vt:lpstr>
      <vt:lpstr>PCI</vt:lpstr>
      <vt:lpstr>POR NADA ESTÉIS AFANOSOS</vt:lpstr>
      <vt:lpstr>Proverbios 10:22</vt:lpstr>
      <vt:lpstr>La vida no es posible sin dinero</vt:lpstr>
      <vt:lpstr>Mateo 6:25</vt:lpstr>
      <vt:lpstr>Mateo 6:27</vt:lpstr>
      <vt:lpstr>Mateo 6:28</vt:lpstr>
      <vt:lpstr>Mateo 6:31</vt:lpstr>
      <vt:lpstr>Mateo 6:34</vt:lpstr>
      <vt:lpstr>Mateo 6:32</vt:lpstr>
      <vt:lpstr>Vivir angustiados</vt:lpstr>
      <vt:lpstr>El afán no genera riqueza</vt:lpstr>
      <vt:lpstr>Proverbios 10:22</vt:lpstr>
      <vt:lpstr>Mateo 6:33</vt:lpstr>
      <vt:lpstr>“Nada se gana con preocuparse”</vt:lpstr>
      <vt:lpstr>Mateo 6:34</vt:lpstr>
      <vt:lpstr>Trastorno de ansiedad</vt:lpstr>
      <vt:lpstr>Lucas 8:14 </vt:lpstr>
      <vt:lpstr>Testimonios para la Iglesia, T1, p. 420</vt:lpstr>
      <vt:lpstr>Charles Spurgeon</vt:lpstr>
      <vt:lpstr>Cuando lo material quita el sueño</vt:lpstr>
      <vt:lpstr>Eclesiastés 5:12 </vt:lpstr>
      <vt:lpstr>¿Es esto vida? ¿Pasarse las noches en vela mientras el otro duerme?</vt:lpstr>
      <vt:lpstr>Insomnio en países desarrollado</vt:lpstr>
      <vt:lpstr>Dormir bien</vt:lpstr>
      <vt:lpstr>Miguel de Cervantes</vt:lpstr>
      <vt:lpstr>Salmo 4:8</vt:lpstr>
      <vt:lpstr>Filipenses 4:6</vt:lpstr>
      <vt:lpstr>“Todas estas cosas les serán añadidas”</vt:lpstr>
      <vt:lpstr>PCI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del Carmen</dc:creator>
  <cp:lastModifiedBy>Veronica Carballo</cp:lastModifiedBy>
  <cp:revision>443</cp:revision>
  <dcterms:created xsi:type="dcterms:W3CDTF">2012-09-16T21:46:51Z</dcterms:created>
  <dcterms:modified xsi:type="dcterms:W3CDTF">2014-05-28T18:37:25Z</dcterms:modified>
</cp:coreProperties>
</file>